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58" r:id="rId5"/>
    <p:sldId id="260" r:id="rId6"/>
    <p:sldId id="262" r:id="rId7"/>
    <p:sldId id="263" r:id="rId8"/>
    <p:sldId id="264" r:id="rId9"/>
    <p:sldId id="259"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77" y="4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10/30/2015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10/30/2015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10/30/2015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10/30/2015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10/30/2015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10/30/2015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arrencountyschoolselementary.weebly.com/sample-nti-days.html" TargetMode="External"/><Relationship Id="rId2" Type="http://schemas.openxmlformats.org/officeDocument/2006/relationships/hyperlink" Target="http://www.barren.kyschools.us/content/4116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ducation.ky.gov/school/innov/Documents/2015-2016%20Participating%20District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79573" y="669700"/>
            <a:ext cx="4687909" cy="2768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00408" y="1878509"/>
            <a:ext cx="8825658" cy="3329581"/>
          </a:xfrm>
        </p:spPr>
        <p:txBody>
          <a:bodyPr/>
          <a:lstStyle/>
          <a:p>
            <a:r>
              <a:rPr lang="en-US" b="1" dirty="0"/>
              <a:t>“</a:t>
            </a:r>
            <a:r>
              <a:rPr lang="en-US" b="1" dirty="0" err="1" smtClean="0"/>
              <a:t>iLearn@Home</a:t>
            </a:r>
            <a:r>
              <a:rPr lang="en-US" b="1" dirty="0"/>
              <a:t>” </a:t>
            </a:r>
            <a:endParaRPr lang="en-US" dirty="0"/>
          </a:p>
        </p:txBody>
      </p:sp>
      <p:sp>
        <p:nvSpPr>
          <p:cNvPr id="3" name="Subtitle 2"/>
          <p:cNvSpPr>
            <a:spLocks noGrp="1"/>
          </p:cNvSpPr>
          <p:nvPr>
            <p:ph type="subTitle" idx="1"/>
          </p:nvPr>
        </p:nvSpPr>
        <p:spPr>
          <a:xfrm>
            <a:off x="1154955" y="5208090"/>
            <a:ext cx="8825658" cy="861420"/>
          </a:xfrm>
        </p:spPr>
        <p:txBody>
          <a:bodyPr/>
          <a:lstStyle/>
          <a:p>
            <a:r>
              <a:rPr lang="en-US" b="1" dirty="0" smtClean="0">
                <a:solidFill>
                  <a:schemeClr val="bg1"/>
                </a:solidFill>
              </a:rPr>
              <a:t>Barren County Non-traditional Learning plan</a:t>
            </a:r>
            <a:endParaRPr lang="en-US" b="1" dirty="0">
              <a:solidFill>
                <a:schemeClr val="bg1"/>
              </a:solidFill>
            </a:endParaRPr>
          </a:p>
        </p:txBody>
      </p:sp>
      <p:pic>
        <p:nvPicPr>
          <p:cNvPr id="4" name="Picture 3" descr="C:\Users\TMatthews\Downloads\IlEARN-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8514" y="882596"/>
            <a:ext cx="4262908" cy="2253802"/>
          </a:xfrm>
          <a:prstGeom prst="rect">
            <a:avLst/>
          </a:prstGeom>
          <a:noFill/>
          <a:ln>
            <a:noFill/>
          </a:ln>
        </p:spPr>
      </p:pic>
      <p:pic>
        <p:nvPicPr>
          <p:cNvPr id="1026" name="Picture 2" descr="download (1)"/>
          <p:cNvPicPr>
            <a:picLocks noChangeAspect="1" noChangeArrowheads="1"/>
          </p:cNvPicPr>
          <p:nvPr/>
        </p:nvPicPr>
        <p:blipFill>
          <a:blip r:embed="rId3">
            <a:extLst>
              <a:ext uri="{28A0092B-C50C-407E-A947-70E740481C1C}">
                <a14:useLocalDpi xmlns:a14="http://schemas.microsoft.com/office/drawing/2010/main" val="0"/>
              </a:ext>
            </a:extLst>
          </a:blip>
          <a:srcRect t="10153" b="10153"/>
          <a:stretch>
            <a:fillRect/>
          </a:stretch>
        </p:blipFill>
        <p:spPr bwMode="auto">
          <a:xfrm>
            <a:off x="9826066" y="5444925"/>
            <a:ext cx="1725367" cy="9077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3104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p:spPr>
        <p:txBody>
          <a:bodyPr/>
          <a:lstStyle/>
          <a:p>
            <a:r>
              <a:rPr lang="en-US" dirty="0" smtClean="0"/>
              <a:t>Considerations for Consistency</a:t>
            </a:r>
            <a:endParaRPr lang="en-US" dirty="0"/>
          </a:p>
        </p:txBody>
      </p:sp>
      <p:sp>
        <p:nvSpPr>
          <p:cNvPr id="3" name="Rectangle 2"/>
          <p:cNvSpPr/>
          <p:nvPr/>
        </p:nvSpPr>
        <p:spPr>
          <a:xfrm>
            <a:off x="646110" y="1355460"/>
            <a:ext cx="9404723" cy="4693593"/>
          </a:xfrm>
          <a:prstGeom prst="rect">
            <a:avLst/>
          </a:prstGeom>
        </p:spPr>
        <p:txBody>
          <a:bodyPr wrap="square">
            <a:spAutoFit/>
          </a:bodyPr>
          <a:lstStyle/>
          <a:p>
            <a:pPr lvl="0" defTabSz="914400" eaLnBrk="0" fontAlgn="base" hangingPunct="0">
              <a:spcBef>
                <a:spcPct val="0"/>
              </a:spcBef>
              <a:spcAft>
                <a:spcPct val="0"/>
              </a:spcAft>
              <a:tabLst>
                <a:tab pos="914400" algn="l"/>
              </a:tabLst>
            </a:pPr>
            <a:r>
              <a:rPr lang="en-US" altLang="en-US" sz="2400" b="1" dirty="0" smtClean="0">
                <a:latin typeface="Times New Roman" panose="02020603050405020304" pitchFamily="18" charset="0"/>
                <a:ea typeface="Calibri" panose="020F0502020204030204" pitchFamily="34" charset="0"/>
                <a:cs typeface="Times New Roman" panose="02020603050405020304" pitchFamily="18" charset="0"/>
              </a:rPr>
              <a:t>Discussion for each level (ELEM, MIDDLE, HIGH)</a:t>
            </a:r>
            <a:endParaRPr lang="en-US" altLang="en-US" sz="2400" b="1" dirty="0"/>
          </a:p>
          <a:p>
            <a:pPr marL="285750" indent="-285750" defTabSz="914400" eaLnBrk="0" fontAlgn="base" hangingPunct="0">
              <a:spcBef>
                <a:spcPts val="600"/>
              </a:spcBef>
              <a:spcAft>
                <a:spcPct val="0"/>
              </a:spcAft>
              <a:buClrTx/>
              <a:buSzTx/>
              <a:buFont typeface="Wingdings" panose="05000000000000000000" pitchFamily="2" charset="2"/>
              <a:buChar char="Ø"/>
              <a:tabLst>
                <a:tab pos="914400" algn="l"/>
              </a:tabLst>
            </a:pPr>
            <a:r>
              <a:rPr lang="en-US" altLang="en-US" sz="2000" dirty="0" smtClean="0">
                <a:latin typeface="Times New Roman" panose="02020603050405020304" pitchFamily="18" charset="0"/>
                <a:ea typeface="Calibri" panose="020F0502020204030204" pitchFamily="34" charset="0"/>
                <a:cs typeface="Times New Roman" panose="02020603050405020304" pitchFamily="18" charset="0"/>
              </a:rPr>
              <a:t>Consistency within grade level and/or department</a:t>
            </a:r>
          </a:p>
          <a:p>
            <a:pPr marL="742950" lvl="1" indent="-285750" defTabSz="914400" eaLnBrk="0" fontAlgn="base" hangingPunct="0">
              <a:spcBef>
                <a:spcPts val="600"/>
              </a:spcBef>
              <a:spcAft>
                <a:spcPct val="0"/>
              </a:spcAft>
              <a:buFont typeface="Wingdings" panose="05000000000000000000" pitchFamily="2" charset="2"/>
              <a:buChar char="Ø"/>
              <a:tabLst>
                <a:tab pos="914400" algn="l"/>
              </a:tabLst>
            </a:pPr>
            <a:r>
              <a:rPr lang="en-US" sz="2000" dirty="0" smtClean="0">
                <a:latin typeface="Times New Roman" panose="02020603050405020304" pitchFamily="18" charset="0"/>
                <a:cs typeface="Times New Roman" panose="02020603050405020304" pitchFamily="18" charset="0"/>
              </a:rPr>
              <a:t>Grade level development of work</a:t>
            </a:r>
          </a:p>
          <a:p>
            <a:pPr marL="742950" lvl="1" indent="-285750" defTabSz="914400" eaLnBrk="0" fontAlgn="base" hangingPunct="0">
              <a:spcBef>
                <a:spcPts val="600"/>
              </a:spcBef>
              <a:spcAft>
                <a:spcPct val="0"/>
              </a:spcAft>
              <a:buFont typeface="Wingdings" panose="05000000000000000000" pitchFamily="2" charset="2"/>
              <a:buChar char="Ø"/>
              <a:tabLst>
                <a:tab pos="914400" algn="l"/>
              </a:tabLst>
            </a:pPr>
            <a:r>
              <a:rPr lang="en-US" sz="2000" dirty="0" smtClean="0">
                <a:latin typeface="Times New Roman" panose="02020603050405020304" pitchFamily="18" charset="0"/>
                <a:cs typeface="Times New Roman" panose="02020603050405020304" pitchFamily="18" charset="0"/>
              </a:rPr>
              <a:t>Department decision on all science at that level to have same lesson</a:t>
            </a:r>
          </a:p>
          <a:p>
            <a:pPr marL="742950" lvl="1" indent="-285750" defTabSz="914400" eaLnBrk="0" fontAlgn="base" hangingPunct="0">
              <a:spcBef>
                <a:spcPts val="600"/>
              </a:spcBef>
              <a:spcAft>
                <a:spcPct val="0"/>
              </a:spcAft>
              <a:buFont typeface="Wingdings" panose="05000000000000000000" pitchFamily="2" charset="2"/>
              <a:buChar char="Ø"/>
              <a:tabLst>
                <a:tab pos="914400" algn="l"/>
              </a:tabLst>
            </a:pPr>
            <a:r>
              <a:rPr lang="en-US" sz="2000" dirty="0" smtClean="0">
                <a:latin typeface="Times New Roman" panose="02020603050405020304" pitchFamily="18" charset="0"/>
                <a:cs typeface="Times New Roman" panose="02020603050405020304" pitchFamily="18" charset="0"/>
              </a:rPr>
              <a:t>Arts teacher working for across district work for students</a:t>
            </a:r>
          </a:p>
          <a:p>
            <a:pPr marL="285750" indent="-285750" defTabSz="914400" eaLnBrk="0" fontAlgn="base" hangingPunct="0">
              <a:spcBef>
                <a:spcPts val="600"/>
              </a:spcBef>
              <a:spcAft>
                <a:spcPct val="0"/>
              </a:spcAft>
              <a:buFont typeface="Wingdings" panose="05000000000000000000" pitchFamily="2" charset="2"/>
              <a:buChar char="Ø"/>
              <a:tabLst>
                <a:tab pos="9144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Elementary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considerations for consistency between schools</a:t>
            </a:r>
          </a:p>
          <a:p>
            <a:pPr marL="742950" lvl="1" indent="-285750" defTabSz="914400" eaLnBrk="0" fontAlgn="base" hangingPunct="0">
              <a:spcBef>
                <a:spcPts val="600"/>
              </a:spcBef>
              <a:spcAft>
                <a:spcPct val="0"/>
              </a:spcAft>
              <a:buFont typeface="Wingdings" panose="05000000000000000000" pitchFamily="2" charset="2"/>
              <a:buChar char="Ø"/>
              <a:tabLst>
                <a:tab pos="914400" algn="l"/>
              </a:tabLst>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Idea of each school fully developing one lesson per subject per grade</a:t>
            </a:r>
          </a:p>
          <a:p>
            <a:pPr marL="742950" lvl="1" indent="-285750" defTabSz="914400" eaLnBrk="0" fontAlgn="base" hangingPunct="0">
              <a:spcBef>
                <a:spcPts val="600"/>
              </a:spcBef>
              <a:spcAft>
                <a:spcPct val="0"/>
              </a:spcAft>
              <a:buFont typeface="Wingdings" panose="05000000000000000000" pitchFamily="2" charset="2"/>
              <a:buChar char="Ø"/>
              <a:tabLst>
                <a:tab pos="914400" algn="l"/>
              </a:tabLst>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Plans with resources submitted to district team to review/revise </a:t>
            </a:r>
          </a:p>
          <a:p>
            <a:pPr marL="742950" lvl="1" indent="-285750" defTabSz="914400" eaLnBrk="0" fontAlgn="base" hangingPunct="0">
              <a:spcBef>
                <a:spcPts val="600"/>
              </a:spcBef>
              <a:spcAft>
                <a:spcPct val="0"/>
              </a:spcAft>
              <a:buFont typeface="Wingdings" panose="05000000000000000000" pitchFamily="2" charset="2"/>
              <a:buChar char="Ø"/>
              <a:tabLst>
                <a:tab pos="914400" algn="l"/>
              </a:tabLst>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Ability to publish work for all grades across district </a:t>
            </a:r>
          </a:p>
          <a:p>
            <a:pPr marL="1200150" lvl="2" indent="-285750" defTabSz="914400" eaLnBrk="0" fontAlgn="base" hangingPunct="0">
              <a:spcBef>
                <a:spcPts val="600"/>
              </a:spcBef>
              <a:spcAft>
                <a:spcPct val="0"/>
              </a:spcAft>
              <a:buFont typeface="Wingdings" panose="05000000000000000000" pitchFamily="2" charset="2"/>
              <a:buChar char="Ø"/>
              <a:tabLst>
                <a:tab pos="914400" algn="l"/>
              </a:tabLst>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Lessons the comparison of work between</a:t>
            </a:r>
          </a:p>
          <a:p>
            <a:pPr marL="1200150" lvl="2" indent="-285750" defTabSz="914400" eaLnBrk="0" fontAlgn="base" hangingPunct="0">
              <a:spcBef>
                <a:spcPts val="600"/>
              </a:spcBef>
              <a:spcAft>
                <a:spcPct val="0"/>
              </a:spcAft>
              <a:buFont typeface="Wingdings" panose="05000000000000000000" pitchFamily="2" charset="2"/>
              <a:buChar char="Ø"/>
              <a:tabLst>
                <a:tab pos="914400" algn="l"/>
              </a:tabLst>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Ensure tie to curriculum map</a:t>
            </a:r>
          </a:p>
          <a:p>
            <a:pPr marL="1200150" lvl="2" indent="-285750" defTabSz="914400" eaLnBrk="0" fontAlgn="base" hangingPunct="0">
              <a:spcBef>
                <a:spcPts val="600"/>
              </a:spcBef>
              <a:spcAft>
                <a:spcPct val="0"/>
              </a:spcAft>
              <a:buFont typeface="Wingdings" panose="05000000000000000000" pitchFamily="2" charset="2"/>
              <a:buChar char="Ø"/>
              <a:tabLst>
                <a:tab pos="914400" algn="l"/>
              </a:tabLst>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Builds on strengths of each site working together</a:t>
            </a:r>
          </a:p>
        </p:txBody>
      </p:sp>
      <p:sp>
        <p:nvSpPr>
          <p:cNvPr id="5" name="Rectangle 4"/>
          <p:cNvSpPr/>
          <p:nvPr/>
        </p:nvSpPr>
        <p:spPr>
          <a:xfrm>
            <a:off x="8903504" y="3969840"/>
            <a:ext cx="3040405" cy="1824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Users\TMatthews\Downloads\IlEARN-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1323" y="4139539"/>
            <a:ext cx="2764765" cy="1484864"/>
          </a:xfrm>
          <a:prstGeom prst="rect">
            <a:avLst/>
          </a:prstGeom>
          <a:noFill/>
          <a:ln>
            <a:noFill/>
          </a:ln>
        </p:spPr>
      </p:pic>
    </p:spTree>
    <p:extLst>
      <p:ext uri="{BB962C8B-B14F-4D97-AF65-F5344CB8AC3E}">
        <p14:creationId xmlns:p14="http://schemas.microsoft.com/office/powerpoint/2010/main" val="3553426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&amp; Resources</a:t>
            </a:r>
            <a:endParaRPr lang="en-US" dirty="0"/>
          </a:p>
        </p:txBody>
      </p:sp>
      <p:sp>
        <p:nvSpPr>
          <p:cNvPr id="3" name="Content Placeholder 2"/>
          <p:cNvSpPr>
            <a:spLocks noGrp="1"/>
          </p:cNvSpPr>
          <p:nvPr>
            <p:ph idx="1"/>
          </p:nvPr>
        </p:nvSpPr>
        <p:spPr>
          <a:xfrm>
            <a:off x="1104293" y="1367119"/>
            <a:ext cx="10526875" cy="3281082"/>
          </a:xfrm>
        </p:spPr>
        <p:txBody>
          <a:bodyPr/>
          <a:lstStyle/>
          <a:p>
            <a:pPr>
              <a:buClrTx/>
              <a:buFont typeface="Wingdings" panose="05000000000000000000" pitchFamily="2" charset="2"/>
              <a:buChar char="Ø"/>
            </a:pPr>
            <a:r>
              <a:rPr lang="en-US" dirty="0" smtClean="0"/>
              <a:t>Sharing by CRTS of examples by level</a:t>
            </a:r>
          </a:p>
          <a:p>
            <a:pPr>
              <a:buClrTx/>
              <a:buFont typeface="Wingdings" panose="05000000000000000000" pitchFamily="2" charset="2"/>
              <a:buChar char="Ø"/>
            </a:pPr>
            <a:r>
              <a:rPr lang="en-US" dirty="0" smtClean="0"/>
              <a:t>Web resources posted</a:t>
            </a:r>
          </a:p>
          <a:p>
            <a:pPr>
              <a:buClrTx/>
              <a:buFont typeface="Wingdings" panose="05000000000000000000" pitchFamily="2" charset="2"/>
              <a:buChar char="Ø"/>
            </a:pPr>
            <a:r>
              <a:rPr lang="en-US" dirty="0" smtClean="0"/>
              <a:t>Vteam work focuses on developing and supporting communication platforms and other resources.</a:t>
            </a:r>
          </a:p>
          <a:p>
            <a:pPr marL="0" indent="0">
              <a:buClrTx/>
              <a:buNone/>
            </a:pPr>
            <a:endParaRPr lang="en-US" dirty="0"/>
          </a:p>
          <a:p>
            <a:pPr marL="0" indent="0">
              <a:buClrTx/>
              <a:buNone/>
            </a:pPr>
            <a:r>
              <a:rPr lang="en-US" b="1" dirty="0">
                <a:hlinkClick r:id="rId2"/>
              </a:rPr>
              <a:t>http://</a:t>
            </a:r>
            <a:r>
              <a:rPr lang="en-US" b="1" dirty="0" smtClean="0">
                <a:hlinkClick r:id="rId2"/>
              </a:rPr>
              <a:t>www.barren.kyschools.us/content/41160</a:t>
            </a:r>
            <a:r>
              <a:rPr lang="en-US" b="1" dirty="0" smtClean="0"/>
              <a:t> </a:t>
            </a:r>
            <a:endParaRPr lang="en-US" b="1" dirty="0" smtClean="0"/>
          </a:p>
          <a:p>
            <a:pPr marL="0" indent="0">
              <a:buClrTx/>
              <a:buNone/>
            </a:pPr>
            <a:r>
              <a:rPr lang="en-US" b="1" dirty="0">
                <a:hlinkClick r:id="rId3"/>
              </a:rPr>
              <a:t>http://</a:t>
            </a:r>
            <a:r>
              <a:rPr lang="en-US" b="1" dirty="0" smtClean="0">
                <a:hlinkClick r:id="rId3"/>
              </a:rPr>
              <a:t>barrencountyschoolselementary.weebly.com/sample-nti-days.html</a:t>
            </a:r>
            <a:r>
              <a:rPr lang="en-US" b="1" dirty="0" smtClean="0"/>
              <a:t> </a:t>
            </a:r>
          </a:p>
        </p:txBody>
      </p:sp>
    </p:spTree>
    <p:extLst>
      <p:ext uri="{BB962C8B-B14F-4D97-AF65-F5344CB8AC3E}">
        <p14:creationId xmlns:p14="http://schemas.microsoft.com/office/powerpoint/2010/main" val="3944939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060785" cy="1400530"/>
          </a:xfrm>
        </p:spPr>
        <p:txBody>
          <a:bodyPr/>
          <a:lstStyle/>
          <a:p>
            <a:r>
              <a:rPr lang="en-US" dirty="0" smtClean="0"/>
              <a:t>November 2, 2016</a:t>
            </a:r>
            <a:br>
              <a:rPr lang="en-US" dirty="0" smtClean="0"/>
            </a:br>
            <a:r>
              <a:rPr lang="en-US" dirty="0" smtClean="0"/>
              <a:t>Initial Planning for Lesson Development</a:t>
            </a:r>
            <a:endParaRPr lang="en-US" dirty="0"/>
          </a:p>
        </p:txBody>
      </p:sp>
      <p:sp>
        <p:nvSpPr>
          <p:cNvPr id="9" name="TextBox 8"/>
          <p:cNvSpPr txBox="1"/>
          <p:nvPr/>
        </p:nvSpPr>
        <p:spPr>
          <a:xfrm>
            <a:off x="811369" y="2125014"/>
            <a:ext cx="3721994" cy="3754874"/>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Set aside at least half of the day to work on “</a:t>
            </a:r>
            <a:r>
              <a:rPr lang="en-US" sz="2000" dirty="0" err="1" smtClean="0"/>
              <a:t>iLearn@Home</a:t>
            </a:r>
            <a:r>
              <a:rPr lang="en-US" sz="2000" dirty="0" smtClean="0"/>
              <a:t> development</a:t>
            </a:r>
          </a:p>
          <a:p>
            <a:pPr marL="285750" indent="-285750">
              <a:buFont typeface="Arial" panose="020B0604020202020204" pitchFamily="34" charset="0"/>
              <a:buChar char="•"/>
            </a:pPr>
            <a:r>
              <a:rPr lang="en-US" sz="2000" dirty="0" smtClean="0"/>
              <a:t>Provide additional information about the plan and begin to develop –</a:t>
            </a:r>
          </a:p>
          <a:p>
            <a:pPr marL="742950" lvl="1" indent="-285750">
              <a:buFont typeface="Arial" panose="020B0604020202020204" pitchFamily="34" charset="0"/>
              <a:buChar char="•"/>
            </a:pPr>
            <a:r>
              <a:rPr lang="en-US" sz="2000" dirty="0" smtClean="0"/>
              <a:t>Instructional Plans</a:t>
            </a:r>
          </a:p>
          <a:p>
            <a:pPr marL="742950" lvl="1" indent="-285750">
              <a:buFont typeface="Arial" panose="020B0604020202020204" pitchFamily="34" charset="0"/>
              <a:buChar char="•"/>
            </a:pPr>
            <a:r>
              <a:rPr lang="en-US" sz="2000" dirty="0" smtClean="0"/>
              <a:t>Resources</a:t>
            </a:r>
          </a:p>
          <a:p>
            <a:pPr marL="742950" lvl="1" indent="-285750">
              <a:buFont typeface="Arial" panose="020B0604020202020204" pitchFamily="34" charset="0"/>
              <a:buChar char="•"/>
            </a:pPr>
            <a:r>
              <a:rPr lang="en-US" sz="2000" dirty="0" smtClean="0"/>
              <a:t>Communication Plan</a:t>
            </a:r>
          </a:p>
          <a:p>
            <a:endParaRPr lang="en-US" dirty="0"/>
          </a:p>
        </p:txBody>
      </p:sp>
      <p:pic>
        <p:nvPicPr>
          <p:cNvPr id="5" name="Picture 4"/>
          <p:cNvPicPr>
            <a:picLocks noChangeAspect="1"/>
          </p:cNvPicPr>
          <p:nvPr/>
        </p:nvPicPr>
        <p:blipFill>
          <a:blip r:embed="rId2"/>
          <a:stretch>
            <a:fillRect/>
          </a:stretch>
        </p:blipFill>
        <p:spPr>
          <a:xfrm>
            <a:off x="4935283" y="2332278"/>
            <a:ext cx="6548323" cy="2922474"/>
          </a:xfrm>
          <a:prstGeom prst="rect">
            <a:avLst/>
          </a:prstGeom>
        </p:spPr>
      </p:pic>
    </p:spTree>
    <p:extLst>
      <p:ext uri="{BB962C8B-B14F-4D97-AF65-F5344CB8AC3E}">
        <p14:creationId xmlns:p14="http://schemas.microsoft.com/office/powerpoint/2010/main" val="339952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23528" y="2921381"/>
            <a:ext cx="5602309" cy="3698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t>“</a:t>
            </a:r>
            <a:r>
              <a:rPr lang="en-US" b="1" dirty="0" err="1" smtClean="0"/>
              <a:t>iLearn@Home</a:t>
            </a:r>
            <a:r>
              <a:rPr lang="en-US" b="1" dirty="0" smtClean="0"/>
              <a:t>”</a:t>
            </a:r>
            <a:br>
              <a:rPr lang="en-US" b="1" dirty="0" smtClean="0"/>
            </a:br>
            <a:r>
              <a:rPr lang="en-US" sz="2800" b="1" dirty="0">
                <a:solidFill>
                  <a:schemeClr val="bg1"/>
                </a:solidFill>
              </a:rPr>
              <a:t>Barren County Non-traditional Learning plan</a:t>
            </a:r>
            <a:br>
              <a:rPr lang="en-US" sz="2800" b="1" dirty="0">
                <a:solidFill>
                  <a:schemeClr val="bg1"/>
                </a:solidFill>
              </a:rPr>
            </a:br>
            <a:r>
              <a:rPr lang="en-US" b="1" dirty="0" smtClean="0"/>
              <a:t> </a:t>
            </a:r>
            <a:endParaRPr lang="en-US" dirty="0"/>
          </a:p>
        </p:txBody>
      </p:sp>
      <p:pic>
        <p:nvPicPr>
          <p:cNvPr id="4" name="Picture 3">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465194" y="3039410"/>
            <a:ext cx="5296289" cy="3421535"/>
          </a:xfrm>
          <a:prstGeom prst="rect">
            <a:avLst/>
          </a:prstGeom>
          <a:noFill/>
          <a:ln>
            <a:noFill/>
          </a:ln>
        </p:spPr>
      </p:pic>
      <p:sp>
        <p:nvSpPr>
          <p:cNvPr id="3" name="Content Placeholder 2"/>
          <p:cNvSpPr>
            <a:spLocks noGrp="1"/>
          </p:cNvSpPr>
          <p:nvPr>
            <p:ph idx="1"/>
          </p:nvPr>
        </p:nvSpPr>
        <p:spPr>
          <a:xfrm>
            <a:off x="678307" y="1725771"/>
            <a:ext cx="10191461" cy="5160181"/>
          </a:xfrm>
        </p:spPr>
        <p:txBody>
          <a:bodyPr>
            <a:normAutofit lnSpcReduction="10000"/>
          </a:bodyPr>
          <a:lstStyle/>
          <a:p>
            <a:pPr marL="0" indent="0">
              <a:buNone/>
            </a:pPr>
            <a:r>
              <a:rPr lang="en-US" dirty="0"/>
              <a:t>For 2015-16, Barren County will be one of  44 school districts that look at instruction on snow days (or other days school would not be in session) differently.  Under the provisions of the waiver, a district may count up to 10 non-traditional instruction days </a:t>
            </a:r>
            <a:r>
              <a:rPr lang="en-US" dirty="0" smtClean="0"/>
              <a:t>as </a:t>
            </a:r>
            <a:r>
              <a:rPr lang="en-US" dirty="0"/>
              <a:t>regular attendance days in its school calendar and not have to make them up.    </a:t>
            </a:r>
            <a:r>
              <a:rPr lang="en-US" dirty="0" smtClean="0"/>
              <a:t>Barren </a:t>
            </a:r>
            <a:r>
              <a:rPr lang="en-US" dirty="0"/>
              <a:t>County Schools </a:t>
            </a:r>
            <a:r>
              <a:rPr lang="en-US" dirty="0" smtClean="0"/>
              <a:t>                                                                     will </a:t>
            </a:r>
            <a:r>
              <a:rPr lang="en-US" dirty="0"/>
              <a:t>likely never need all 10 days for </a:t>
            </a:r>
            <a:r>
              <a:rPr lang="en-US" dirty="0" smtClean="0"/>
              <a:t>                                                                                                                   non-traditional </a:t>
            </a:r>
            <a:r>
              <a:rPr lang="en-US" dirty="0"/>
              <a:t>instruction, so our </a:t>
            </a:r>
            <a:r>
              <a:rPr lang="en-US" dirty="0" smtClean="0"/>
              <a:t>current                                                                                             </a:t>
            </a:r>
            <a:r>
              <a:rPr lang="en-US" dirty="0"/>
              <a:t>plans are to prepare for approximately </a:t>
            </a:r>
            <a:r>
              <a:rPr lang="en-US" dirty="0" smtClean="0"/>
              <a:t>                                                                                                                   three </a:t>
            </a:r>
            <a:r>
              <a:rPr lang="en-US" dirty="0"/>
              <a:t>days for 2nd semester of 2015-16, </a:t>
            </a:r>
            <a:r>
              <a:rPr lang="en-US" dirty="0" smtClean="0"/>
              <a:t>                                                                                                 if </a:t>
            </a:r>
            <a:r>
              <a:rPr lang="en-US" dirty="0"/>
              <a:t>needed. The plan allows for teachers </a:t>
            </a:r>
            <a:r>
              <a:rPr lang="en-US" dirty="0" smtClean="0"/>
              <a:t>                                                                                                       and </a:t>
            </a:r>
            <a:r>
              <a:rPr lang="en-US" dirty="0"/>
              <a:t>school/district leadership to </a:t>
            </a:r>
            <a:r>
              <a:rPr lang="en-US" dirty="0" smtClean="0"/>
              <a:t>develop                                                                               </a:t>
            </a:r>
            <a:r>
              <a:rPr lang="en-US" dirty="0"/>
              <a:t>opportunities for students to access course </a:t>
            </a:r>
            <a:r>
              <a:rPr lang="en-US" dirty="0" smtClean="0"/>
              <a:t>                                                                                       work </a:t>
            </a:r>
            <a:r>
              <a:rPr lang="en-US" dirty="0"/>
              <a:t>both in print form and, if possible,  in </a:t>
            </a:r>
            <a:r>
              <a:rPr lang="en-US" dirty="0" smtClean="0"/>
              <a:t>                                                                                an </a:t>
            </a:r>
            <a:r>
              <a:rPr lang="en-US" dirty="0"/>
              <a:t>online manner.  The planned result is less </a:t>
            </a:r>
            <a:r>
              <a:rPr lang="en-US" dirty="0" smtClean="0"/>
              <a:t>                                                                                                                          loss </a:t>
            </a:r>
            <a:r>
              <a:rPr lang="en-US" dirty="0"/>
              <a:t>of instructional time and increased </a:t>
            </a:r>
            <a:r>
              <a:rPr lang="en-US" dirty="0" smtClean="0"/>
              <a:t>                                                                                            ability </a:t>
            </a:r>
            <a:r>
              <a:rPr lang="en-US" dirty="0"/>
              <a:t>to learn new content when school is </a:t>
            </a:r>
            <a:r>
              <a:rPr lang="en-US" dirty="0" smtClean="0"/>
              <a:t>                                                                 back </a:t>
            </a:r>
            <a:r>
              <a:rPr lang="en-US" dirty="0"/>
              <a:t>in session. </a:t>
            </a:r>
          </a:p>
          <a:p>
            <a:pPr marL="0" indent="0">
              <a:buNone/>
            </a:pPr>
            <a:endParaRPr lang="en-US" dirty="0"/>
          </a:p>
        </p:txBody>
      </p:sp>
    </p:spTree>
    <p:extLst>
      <p:ext uri="{BB962C8B-B14F-4D97-AF65-F5344CB8AC3E}">
        <p14:creationId xmlns:p14="http://schemas.microsoft.com/office/powerpoint/2010/main" val="1680714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
            </a:r>
            <a:r>
              <a:rPr lang="en-US" b="1" dirty="0" err="1" smtClean="0"/>
              <a:t>iLearn@Home</a:t>
            </a:r>
            <a:r>
              <a:rPr lang="en-US" b="1" dirty="0"/>
              <a:t>” </a:t>
            </a:r>
            <a:r>
              <a:rPr lang="en-US" b="1" dirty="0" smtClean="0"/>
              <a:t>Overview</a:t>
            </a:r>
            <a:endParaRPr lang="en-US" dirty="0"/>
          </a:p>
        </p:txBody>
      </p:sp>
      <p:sp>
        <p:nvSpPr>
          <p:cNvPr id="3" name="Content Placeholder 2"/>
          <p:cNvSpPr>
            <a:spLocks noGrp="1"/>
          </p:cNvSpPr>
          <p:nvPr>
            <p:ph idx="1"/>
          </p:nvPr>
        </p:nvSpPr>
        <p:spPr>
          <a:xfrm>
            <a:off x="646111" y="1638266"/>
            <a:ext cx="10236537" cy="4337531"/>
          </a:xfrm>
        </p:spPr>
        <p:txBody>
          <a:bodyPr>
            <a:normAutofit fontScale="92500" lnSpcReduction="20000"/>
          </a:bodyPr>
          <a:lstStyle/>
          <a:p>
            <a:pPr lvl="0" defTabSz="914400" eaLnBrk="0" fontAlgn="base" hangingPunct="0">
              <a:spcBef>
                <a:spcPct val="0"/>
              </a:spcBef>
              <a:spcAft>
                <a:spcPts val="400"/>
              </a:spcAft>
              <a:buClrTx/>
              <a:buSzTx/>
              <a:buFont typeface="Wingdings" panose="05000000000000000000" pitchFamily="2" charset="2"/>
              <a:buChar char="Ø"/>
            </a:pPr>
            <a:r>
              <a:rPr lang="en-US" altLang="en-US" sz="3600" b="1" dirty="0">
                <a:latin typeface="Calibri" panose="020F0502020204030204" pitchFamily="34" charset="0"/>
              </a:rPr>
              <a:t>PURPOSE</a:t>
            </a:r>
          </a:p>
          <a:p>
            <a:pPr marL="0" lvl="0" indent="0" defTabSz="914400" eaLnBrk="0" fontAlgn="base" hangingPunct="0">
              <a:spcBef>
                <a:spcPct val="0"/>
              </a:spcBef>
              <a:spcAft>
                <a:spcPts val="400"/>
              </a:spcAft>
              <a:buClrTx/>
              <a:buSzTx/>
              <a:buNone/>
            </a:pPr>
            <a:r>
              <a:rPr lang="en-US" altLang="en-US" dirty="0">
                <a:latin typeface="Cambria" panose="02040503050406030204" pitchFamily="18" charset="0"/>
              </a:rPr>
              <a:t>The main objective is to lessen the impact of </a:t>
            </a:r>
            <a:r>
              <a:rPr lang="en-US" altLang="en-US" dirty="0" smtClean="0">
                <a:latin typeface="Cambria" panose="02040503050406030204" pitchFamily="18" charset="0"/>
              </a:rPr>
              <a:t>missed </a:t>
            </a:r>
            <a:r>
              <a:rPr lang="en-US" altLang="en-US" dirty="0">
                <a:latin typeface="Cambria" panose="02040503050406030204" pitchFamily="18" charset="0"/>
              </a:rPr>
              <a:t>instruction due to severe weather or other events that  normally cause school to be cancelled.  Students will be able to review previously taught concepts that will help to minimize instructional disruptions</a:t>
            </a:r>
            <a:r>
              <a:rPr lang="en-US" altLang="en-US" dirty="0" smtClean="0">
                <a:latin typeface="Cambria" panose="02040503050406030204" pitchFamily="18" charset="0"/>
              </a:rPr>
              <a:t>.</a:t>
            </a:r>
          </a:p>
          <a:p>
            <a:pPr marL="0" lvl="0" indent="0" defTabSz="914400" eaLnBrk="0" fontAlgn="base" hangingPunct="0">
              <a:spcBef>
                <a:spcPct val="0"/>
              </a:spcBef>
              <a:spcAft>
                <a:spcPts val="400"/>
              </a:spcAft>
              <a:buClrTx/>
              <a:buSzTx/>
              <a:buNone/>
            </a:pPr>
            <a:endParaRPr lang="en-US" altLang="en-US" dirty="0">
              <a:latin typeface="Cambria" panose="02040503050406030204" pitchFamily="18" charset="0"/>
            </a:endParaRPr>
          </a:p>
          <a:p>
            <a:pPr defTabSz="914400" eaLnBrk="0" fontAlgn="base" hangingPunct="0">
              <a:spcBef>
                <a:spcPct val="0"/>
              </a:spcBef>
              <a:spcAft>
                <a:spcPts val="400"/>
              </a:spcAft>
              <a:buClrTx/>
              <a:buSzTx/>
              <a:buFont typeface="Wingdings" panose="05000000000000000000" pitchFamily="2" charset="2"/>
              <a:buChar char="Ø"/>
            </a:pPr>
            <a:r>
              <a:rPr lang="en-US" altLang="en-US" sz="3600" b="1" dirty="0">
                <a:latin typeface="Calibri" panose="020F0502020204030204" pitchFamily="34" charset="0"/>
              </a:rPr>
              <a:t>COMMUNICATIONS</a:t>
            </a:r>
          </a:p>
          <a:p>
            <a:pPr marL="0" lvl="0" indent="0" defTabSz="914400" eaLnBrk="0" fontAlgn="base" hangingPunct="0">
              <a:spcBef>
                <a:spcPct val="0"/>
              </a:spcBef>
              <a:spcAft>
                <a:spcPts val="400"/>
              </a:spcAft>
              <a:buClrTx/>
              <a:buSzTx/>
              <a:buNone/>
            </a:pPr>
            <a:r>
              <a:rPr lang="en-US" altLang="en-US" dirty="0">
                <a:latin typeface="Cambria" panose="02040503050406030204" pitchFamily="18" charset="0"/>
              </a:rPr>
              <a:t>Letters and other information will be sent home with each student detailing the school and teacher plans for content delivery and instruction.   Additionally the information will share how students will be able to communicate with teachers on </a:t>
            </a:r>
            <a:r>
              <a:rPr lang="en-US" altLang="en-US" b="1" dirty="0" err="1" smtClean="0">
                <a:latin typeface="Cambria" panose="02040503050406030204" pitchFamily="18" charset="0"/>
              </a:rPr>
              <a:t>iLearn@home</a:t>
            </a:r>
            <a:r>
              <a:rPr lang="en-US" altLang="en-US" b="1" dirty="0" smtClean="0">
                <a:latin typeface="Cambria" panose="02040503050406030204" pitchFamily="18" charset="0"/>
              </a:rPr>
              <a:t> </a:t>
            </a:r>
            <a:r>
              <a:rPr lang="en-US" altLang="en-US" dirty="0">
                <a:latin typeface="Cambria" panose="02040503050406030204" pitchFamily="18" charset="0"/>
              </a:rPr>
              <a:t>days</a:t>
            </a:r>
            <a:r>
              <a:rPr lang="en-US" altLang="en-US" dirty="0" smtClean="0">
                <a:latin typeface="Cambria" panose="02040503050406030204" pitchFamily="18" charset="0"/>
              </a:rPr>
              <a:t>.</a:t>
            </a:r>
          </a:p>
          <a:p>
            <a:pPr marL="0" lvl="0" indent="0" defTabSz="914400" eaLnBrk="0" fontAlgn="base" hangingPunct="0">
              <a:spcBef>
                <a:spcPct val="0"/>
              </a:spcBef>
              <a:spcAft>
                <a:spcPts val="400"/>
              </a:spcAft>
              <a:buClrTx/>
              <a:buSzTx/>
              <a:buNone/>
            </a:pPr>
            <a:endParaRPr lang="en-US" altLang="en-US" dirty="0">
              <a:latin typeface="Cambria" panose="02040503050406030204" pitchFamily="18" charset="0"/>
            </a:endParaRPr>
          </a:p>
          <a:p>
            <a:pPr lvl="0" defTabSz="914400" eaLnBrk="0" fontAlgn="base" hangingPunct="0">
              <a:spcBef>
                <a:spcPct val="0"/>
              </a:spcBef>
              <a:spcAft>
                <a:spcPts val="400"/>
              </a:spcAft>
              <a:buClrTx/>
              <a:buSzTx/>
              <a:buFont typeface="Wingdings" panose="05000000000000000000" pitchFamily="2" charset="2"/>
              <a:buChar char="Ø"/>
            </a:pPr>
            <a:r>
              <a:rPr lang="en-US" altLang="en-US" sz="3600" b="1" dirty="0">
                <a:latin typeface="Calibri" panose="020F0502020204030204" pitchFamily="34" charset="0"/>
              </a:rPr>
              <a:t>PLANNING</a:t>
            </a:r>
          </a:p>
          <a:p>
            <a:pPr marL="0" lvl="0" indent="0" defTabSz="914400" eaLnBrk="0" fontAlgn="base" hangingPunct="0">
              <a:spcBef>
                <a:spcPct val="0"/>
              </a:spcBef>
              <a:spcAft>
                <a:spcPts val="400"/>
              </a:spcAft>
              <a:buClrTx/>
              <a:buSzTx/>
              <a:buNone/>
            </a:pPr>
            <a:r>
              <a:rPr lang="en-US" altLang="en-US" dirty="0">
                <a:latin typeface="Cambria" panose="02040503050406030204" pitchFamily="18" charset="0"/>
              </a:rPr>
              <a:t>Schools will set aside time to develop plans for </a:t>
            </a:r>
            <a:r>
              <a:rPr lang="en-US" altLang="en-US" dirty="0" smtClean="0">
                <a:latin typeface="Cambria" panose="02040503050406030204" pitchFamily="18" charset="0"/>
              </a:rPr>
              <a:t>implementation </a:t>
            </a:r>
            <a:r>
              <a:rPr lang="en-US" altLang="en-US" dirty="0">
                <a:latin typeface="Cambria" panose="02040503050406030204" pitchFamily="18" charset="0"/>
              </a:rPr>
              <a:t>that include content, resources to be used, delivery method, and communication plans.</a:t>
            </a:r>
            <a:endParaRPr lang="en-US" altLang="en-US" sz="4400" dirty="0">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962745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
            </a:r>
            <a:r>
              <a:rPr lang="en-US" b="1" dirty="0" err="1" smtClean="0"/>
              <a:t>iLearn@Home</a:t>
            </a:r>
            <a:r>
              <a:rPr lang="en-US" b="1" dirty="0"/>
              <a:t>” </a:t>
            </a:r>
            <a:r>
              <a:rPr lang="en-US" b="1" dirty="0" smtClean="0"/>
              <a:t>Overview</a:t>
            </a:r>
            <a:endParaRPr lang="en-US" dirty="0"/>
          </a:p>
        </p:txBody>
      </p:sp>
      <p:sp>
        <p:nvSpPr>
          <p:cNvPr id="3" name="Content Placeholder 2"/>
          <p:cNvSpPr>
            <a:spLocks noGrp="1"/>
          </p:cNvSpPr>
          <p:nvPr>
            <p:ph idx="1"/>
          </p:nvPr>
        </p:nvSpPr>
        <p:spPr>
          <a:xfrm>
            <a:off x="646111" y="1573872"/>
            <a:ext cx="10790329" cy="4646624"/>
          </a:xfrm>
        </p:spPr>
        <p:txBody>
          <a:bodyPr>
            <a:normAutofit fontScale="85000" lnSpcReduction="20000"/>
          </a:bodyPr>
          <a:lstStyle/>
          <a:p>
            <a:pPr>
              <a:lnSpc>
                <a:spcPct val="94000"/>
              </a:lnSpc>
              <a:spcAft>
                <a:spcPts val="400"/>
              </a:spcAft>
              <a:buClrTx/>
              <a:buFont typeface="Wingdings" panose="05000000000000000000" pitchFamily="2" charset="2"/>
              <a:buChar char="Ø"/>
            </a:pPr>
            <a:r>
              <a:rPr lang="en-US" sz="3900" b="1" dirty="0">
                <a:latin typeface="Calibri" panose="020F0502020204030204" pitchFamily="34" charset="0"/>
              </a:rPr>
              <a:t>CONTENT CREATION</a:t>
            </a:r>
          </a:p>
          <a:p>
            <a:pPr marL="0" indent="0">
              <a:lnSpc>
                <a:spcPct val="94000"/>
              </a:lnSpc>
              <a:spcAft>
                <a:spcPts val="400"/>
              </a:spcAft>
              <a:buNone/>
            </a:pPr>
            <a:r>
              <a:rPr lang="en-US" sz="2200" dirty="0">
                <a:latin typeface="Cambria" panose="02040503050406030204" pitchFamily="18" charset="0"/>
              </a:rPr>
              <a:t>Each school will build learning plans through on-going work within their PLC structure.  Units of study will be developed as review and as reinforcement of previously-taught concepts.  Grade-level teams and cross curriculum teams can provide support for development of rigorous learning </a:t>
            </a:r>
            <a:r>
              <a:rPr lang="en-US" sz="2200" dirty="0" smtClean="0">
                <a:latin typeface="Cambria" panose="02040503050406030204" pitchFamily="18" charset="0"/>
              </a:rPr>
              <a:t>experiences </a:t>
            </a:r>
            <a:r>
              <a:rPr lang="en-US" sz="2200" dirty="0">
                <a:latin typeface="Cambria" panose="02040503050406030204" pitchFamily="18" charset="0"/>
              </a:rPr>
              <a:t>tied to Kentucky Academic Standards (KAS).  </a:t>
            </a:r>
            <a:endParaRPr lang="en-US" sz="2200" dirty="0" smtClean="0">
              <a:latin typeface="Cambria" panose="02040503050406030204" pitchFamily="18" charset="0"/>
            </a:endParaRPr>
          </a:p>
          <a:p>
            <a:pPr marL="0" lvl="0" indent="0" defTabSz="914400" eaLnBrk="0" fontAlgn="base" hangingPunct="0">
              <a:spcBef>
                <a:spcPct val="0"/>
              </a:spcBef>
              <a:spcAft>
                <a:spcPts val="400"/>
              </a:spcAft>
              <a:buClrTx/>
              <a:buSzTx/>
              <a:buNone/>
            </a:pPr>
            <a:endParaRPr lang="en-US" altLang="en-US" sz="1800" dirty="0">
              <a:latin typeface="Cambria" panose="02040503050406030204" pitchFamily="18" charset="0"/>
            </a:endParaRPr>
          </a:p>
          <a:p>
            <a:pPr>
              <a:lnSpc>
                <a:spcPct val="94000"/>
              </a:lnSpc>
              <a:spcAft>
                <a:spcPts val="400"/>
              </a:spcAft>
              <a:buClrTx/>
              <a:buFont typeface="Wingdings" panose="05000000000000000000" pitchFamily="2" charset="2"/>
              <a:buChar char="Ø"/>
            </a:pPr>
            <a:r>
              <a:rPr lang="en-US" sz="3900" b="1" dirty="0" smtClean="0">
                <a:latin typeface="Calibri" panose="020F0502020204030204" pitchFamily="34" charset="0"/>
              </a:rPr>
              <a:t>DIGITAL </a:t>
            </a:r>
            <a:r>
              <a:rPr lang="en-US" sz="3900" b="1" dirty="0">
                <a:latin typeface="Calibri" panose="020F0502020204030204" pitchFamily="34" charset="0"/>
              </a:rPr>
              <a:t>PRESENCE</a:t>
            </a:r>
          </a:p>
          <a:p>
            <a:pPr marL="0" lvl="0" indent="0" defTabSz="914400" eaLnBrk="0" fontAlgn="base" hangingPunct="0">
              <a:spcBef>
                <a:spcPct val="0"/>
              </a:spcBef>
              <a:spcAft>
                <a:spcPts val="400"/>
              </a:spcAft>
              <a:buClrTx/>
              <a:buSzTx/>
              <a:buNone/>
            </a:pPr>
            <a:r>
              <a:rPr lang="en-US" sz="2200" dirty="0">
                <a:latin typeface="Cambria" panose="02040503050406030204" pitchFamily="18" charset="0"/>
              </a:rPr>
              <a:t>In order for the non-traditional school days to be effective,  teachers need maintain a digital presence throughout the school year.    This will include teacher webpages, as well as another learning platforms.  Additional tools like Remind 101, Edmodo, and Google Classroom can also be utilized</a:t>
            </a:r>
            <a:r>
              <a:rPr lang="en-US" sz="2200" dirty="0" smtClean="0">
                <a:latin typeface="Cambria" panose="02040503050406030204" pitchFamily="18" charset="0"/>
              </a:rPr>
              <a:t>.</a:t>
            </a:r>
          </a:p>
          <a:p>
            <a:pPr marL="0" lvl="0" indent="0" defTabSz="914400" eaLnBrk="0" fontAlgn="base" hangingPunct="0">
              <a:spcBef>
                <a:spcPct val="0"/>
              </a:spcBef>
              <a:spcAft>
                <a:spcPts val="400"/>
              </a:spcAft>
              <a:buClrTx/>
              <a:buSzTx/>
              <a:buNone/>
            </a:pPr>
            <a:endParaRPr lang="en-US" altLang="en-US" sz="1800" dirty="0">
              <a:latin typeface="Cambria" panose="02040503050406030204" pitchFamily="18" charset="0"/>
            </a:endParaRPr>
          </a:p>
          <a:p>
            <a:pPr>
              <a:lnSpc>
                <a:spcPct val="94000"/>
              </a:lnSpc>
              <a:spcAft>
                <a:spcPts val="400"/>
              </a:spcAft>
              <a:buClrTx/>
              <a:buFont typeface="Wingdings" panose="05000000000000000000" pitchFamily="2" charset="2"/>
              <a:buChar char="Ø"/>
            </a:pPr>
            <a:r>
              <a:rPr lang="en-US" sz="3900" b="1" dirty="0" smtClean="0">
                <a:latin typeface="Calibri" panose="020F0502020204030204" pitchFamily="34" charset="0"/>
              </a:rPr>
              <a:t>STAFF </a:t>
            </a:r>
            <a:r>
              <a:rPr lang="en-US" sz="3900" b="1" dirty="0">
                <a:latin typeface="Calibri" panose="020F0502020204030204" pitchFamily="34" charset="0"/>
              </a:rPr>
              <a:t>CONTRACT OBLIGATIONS</a:t>
            </a:r>
          </a:p>
          <a:p>
            <a:pPr marL="0" indent="0">
              <a:lnSpc>
                <a:spcPct val="94000"/>
              </a:lnSpc>
              <a:spcAft>
                <a:spcPts val="400"/>
              </a:spcAft>
              <a:buNone/>
            </a:pPr>
            <a:r>
              <a:rPr lang="en-US" sz="2200" dirty="0">
                <a:latin typeface="Cambria" panose="02040503050406030204" pitchFamily="18" charset="0"/>
              </a:rPr>
              <a:t>Teachers shall be available during normal school hours </a:t>
            </a:r>
            <a:r>
              <a:rPr lang="en-US" sz="2200" dirty="0" smtClean="0">
                <a:latin typeface="Cambria" panose="02040503050406030204" pitchFamily="18" charset="0"/>
              </a:rPr>
              <a:t>(</a:t>
            </a:r>
            <a:r>
              <a:rPr lang="en-US" sz="2200" dirty="0">
                <a:latin typeface="Cambria" panose="02040503050406030204" pitchFamily="18" charset="0"/>
              </a:rPr>
              <a:t>7:30-2:30/8:00-3:00) to answer questions and monitor online </a:t>
            </a:r>
            <a:r>
              <a:rPr lang="en-US" sz="2200" dirty="0" smtClean="0">
                <a:latin typeface="Cambria" panose="02040503050406030204" pitchFamily="18" charset="0"/>
              </a:rPr>
              <a:t>activity</a:t>
            </a:r>
            <a:r>
              <a:rPr lang="en-US" sz="2200" dirty="0">
                <a:latin typeface="Cambria" panose="02040503050406030204" pitchFamily="18" charset="0"/>
              </a:rPr>
              <a:t>.  Classified personnel will work with his/her </a:t>
            </a:r>
            <a:r>
              <a:rPr lang="en-US" sz="2200" dirty="0" smtClean="0">
                <a:latin typeface="Cambria" panose="02040503050406030204" pitchFamily="18" charset="0"/>
              </a:rPr>
              <a:t> </a:t>
            </a:r>
            <a:r>
              <a:rPr lang="en-US" sz="2200" dirty="0">
                <a:latin typeface="Cambria" panose="02040503050406030204" pitchFamily="18" charset="0"/>
              </a:rPr>
              <a:t>supervisor in the creation of an alternate work plan. </a:t>
            </a:r>
            <a:endParaRPr lang="en-US" dirty="0"/>
          </a:p>
        </p:txBody>
      </p:sp>
    </p:spTree>
    <p:extLst>
      <p:ext uri="{BB962C8B-B14F-4D97-AF65-F5344CB8AC3E}">
        <p14:creationId xmlns:p14="http://schemas.microsoft.com/office/powerpoint/2010/main" val="1957728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221536"/>
          </a:xfrm>
        </p:spPr>
        <p:txBody>
          <a:bodyPr/>
          <a:lstStyle/>
          <a:p>
            <a:r>
              <a:rPr lang="en-US" dirty="0" smtClean="0"/>
              <a:t>Key Tasks for Nov 2</a:t>
            </a:r>
            <a:r>
              <a:rPr lang="en-US" baseline="30000" dirty="0" smtClean="0"/>
              <a:t>nd</a:t>
            </a:r>
            <a:r>
              <a:rPr lang="en-US" dirty="0" smtClean="0"/>
              <a:t/>
            </a:r>
            <a:br>
              <a:rPr lang="en-US" dirty="0" smtClean="0"/>
            </a:br>
            <a:r>
              <a:rPr lang="en-US" sz="2400" b="1" dirty="0">
                <a:solidFill>
                  <a:schemeClr val="bg1"/>
                </a:solidFill>
              </a:rPr>
              <a:t>Barren </a:t>
            </a:r>
            <a:r>
              <a:rPr lang="en-US" sz="2400" b="1" dirty="0" smtClean="0">
                <a:solidFill>
                  <a:schemeClr val="bg1"/>
                </a:solidFill>
              </a:rPr>
              <a:t>County Staff Contract Day</a:t>
            </a:r>
            <a:endParaRPr lang="en-US" dirty="0"/>
          </a:p>
        </p:txBody>
      </p:sp>
      <p:sp>
        <p:nvSpPr>
          <p:cNvPr id="3" name="Content Placeholder 2"/>
          <p:cNvSpPr>
            <a:spLocks noGrp="1"/>
          </p:cNvSpPr>
          <p:nvPr>
            <p:ph idx="1"/>
          </p:nvPr>
        </p:nvSpPr>
        <p:spPr>
          <a:xfrm>
            <a:off x="646111" y="1674254"/>
            <a:ext cx="10957754" cy="4945487"/>
          </a:xfrm>
        </p:spPr>
        <p:txBody>
          <a:bodyPr>
            <a:noAutofit/>
          </a:bodyPr>
          <a:lstStyle/>
          <a:p>
            <a:pPr marL="0" lvl="0" indent="0" defTabSz="914400" eaLnBrk="0" fontAlgn="base" hangingPunct="0">
              <a:spcBef>
                <a:spcPct val="0"/>
              </a:spcBef>
              <a:spcAft>
                <a:spcPct val="0"/>
              </a:spcAft>
              <a:buClrTx/>
              <a:buSzTx/>
              <a:buNone/>
              <a:tabLst>
                <a:tab pos="914400" algn="l"/>
              </a:tabLst>
            </a:pPr>
            <a:r>
              <a:rPr lang="en-US" altLang="en-US" sz="2400" dirty="0" smtClean="0">
                <a:latin typeface="Times New Roman" panose="02020603050405020304" pitchFamily="18" charset="0"/>
                <a:ea typeface="Calibri" panose="020F0502020204030204" pitchFamily="34" charset="0"/>
                <a:cs typeface="Times New Roman" panose="02020603050405020304" pitchFamily="18" charset="0"/>
              </a:rPr>
              <a:t>Teachers </a:t>
            </a:r>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and administrators at each site will address the following aspects as they prepare to implement the </a:t>
            </a:r>
            <a:r>
              <a:rPr lang="en-US" alt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2400" b="1" dirty="0" err="1" smtClean="0">
                <a:latin typeface="Times New Roman" panose="02020603050405020304" pitchFamily="18" charset="0"/>
                <a:ea typeface="Calibri" panose="020F0502020204030204" pitchFamily="34" charset="0"/>
                <a:cs typeface="Times New Roman" panose="02020603050405020304" pitchFamily="18" charset="0"/>
              </a:rPr>
              <a:t>iLearn@Home</a:t>
            </a:r>
            <a:r>
              <a:rPr lang="en-US" alt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plan:  </a:t>
            </a:r>
            <a:endParaRPr lang="en-US" altLang="en-US" sz="2400" dirty="0"/>
          </a:p>
          <a:p>
            <a:pPr marL="171450" indent="-171450" defTabSz="914400" eaLnBrk="0" fontAlgn="base" hangingPunct="0">
              <a:spcBef>
                <a:spcPts val="600"/>
              </a:spcBef>
              <a:spcAft>
                <a:spcPct val="0"/>
              </a:spcAft>
              <a:buClrTx/>
              <a:buSzTx/>
              <a:tabLst>
                <a:tab pos="914400" algn="l"/>
              </a:tabLst>
            </a:pPr>
            <a:r>
              <a:rPr lang="en-US" altLang="en-US" b="1" dirty="0">
                <a:latin typeface="Times New Roman" panose="02020603050405020304" pitchFamily="18" charset="0"/>
                <a:ea typeface="Calibri" panose="020F0502020204030204" pitchFamily="34" charset="0"/>
                <a:cs typeface="Times New Roman" panose="02020603050405020304" pitchFamily="18" charset="0"/>
              </a:rPr>
              <a:t>Orientation and overview</a:t>
            </a:r>
            <a:r>
              <a:rPr lang="en-US" altLang="en-US" dirty="0">
                <a:latin typeface="Times New Roman" panose="02020603050405020304" pitchFamily="18" charset="0"/>
                <a:ea typeface="Calibri" panose="020F0502020204030204" pitchFamily="34" charset="0"/>
                <a:cs typeface="Times New Roman" panose="02020603050405020304" pitchFamily="18" charset="0"/>
              </a:rPr>
              <a:t> of the </a:t>
            </a:r>
            <a:r>
              <a:rPr lang="en-US" altLang="en-US" b="1" dirty="0">
                <a:latin typeface="Times New Roman" panose="02020603050405020304" pitchFamily="18" charset="0"/>
                <a:ea typeface="Calibri" panose="020F0502020204030204" pitchFamily="34" charset="0"/>
                <a:cs typeface="Times New Roman" panose="02020603050405020304" pitchFamily="18" charset="0"/>
              </a:rPr>
              <a:t>“</a:t>
            </a:r>
            <a:r>
              <a:rPr lang="en-US" altLang="en-US" b="1" dirty="0" err="1" smtClean="0">
                <a:latin typeface="Times New Roman" panose="02020603050405020304" pitchFamily="18" charset="0"/>
                <a:ea typeface="Calibri" panose="020F0502020204030204" pitchFamily="34" charset="0"/>
                <a:cs typeface="Times New Roman" panose="02020603050405020304" pitchFamily="18" charset="0"/>
              </a:rPr>
              <a:t>iLearn@Home</a:t>
            </a:r>
            <a:r>
              <a:rPr lang="en-US" altLang="en-US"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a:latin typeface="Times New Roman" panose="02020603050405020304" pitchFamily="18" charset="0"/>
                <a:ea typeface="Calibri" panose="020F0502020204030204" pitchFamily="34" charset="0"/>
                <a:cs typeface="Times New Roman" panose="02020603050405020304" pitchFamily="18" charset="0"/>
              </a:rPr>
              <a:t>plan. </a:t>
            </a:r>
            <a:endParaRPr lang="en-US" alt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171450" indent="-171450" defTabSz="914400" eaLnBrk="0" fontAlgn="base" hangingPunct="0">
              <a:spcBef>
                <a:spcPts val="600"/>
              </a:spcBef>
              <a:spcAft>
                <a:spcPct val="0"/>
              </a:spcAft>
              <a:buClrTx/>
              <a:buSzTx/>
              <a:tabLst>
                <a:tab pos="914400" algn="l"/>
              </a:tabLst>
            </a:pPr>
            <a:endParaRPr lang="en-US" altLang="en-US" sz="1100" dirty="0"/>
          </a:p>
          <a:p>
            <a:pPr marL="171450" indent="-171450" defTabSz="914400" eaLnBrk="0" fontAlgn="base" hangingPunct="0">
              <a:spcBef>
                <a:spcPts val="600"/>
              </a:spcBef>
              <a:spcAft>
                <a:spcPct val="0"/>
              </a:spcAft>
              <a:buClrTx/>
              <a:buSzTx/>
              <a:tabLst>
                <a:tab pos="914400" algn="l"/>
              </a:tabLst>
            </a:pPr>
            <a:r>
              <a:rPr lang="en-US" altLang="en-US" b="1" dirty="0">
                <a:latin typeface="Times New Roman" panose="02020603050405020304" pitchFamily="18" charset="0"/>
                <a:ea typeface="Calibri" panose="020F0502020204030204" pitchFamily="34" charset="0"/>
                <a:cs typeface="Times New Roman" panose="02020603050405020304" pitchFamily="18" charset="0"/>
              </a:rPr>
              <a:t>Plan and develop </a:t>
            </a:r>
            <a:r>
              <a:rPr lang="en-US" altLang="en-US" b="1" u="sng" dirty="0">
                <a:latin typeface="Times New Roman" panose="02020603050405020304" pitchFamily="18" charset="0"/>
                <a:ea typeface="Calibri" panose="020F0502020204030204" pitchFamily="34" charset="0"/>
                <a:cs typeface="Times New Roman" panose="02020603050405020304" pitchFamily="18" charset="0"/>
              </a:rPr>
              <a:t>REVIEW lessons</a:t>
            </a:r>
            <a:r>
              <a:rPr lang="en-US" altLang="en-US" dirty="0">
                <a:latin typeface="Times New Roman" panose="02020603050405020304" pitchFamily="18" charset="0"/>
                <a:ea typeface="Calibri" panose="020F0502020204030204" pitchFamily="34" charset="0"/>
                <a:cs typeface="Times New Roman" panose="02020603050405020304" pitchFamily="18" charset="0"/>
              </a:rPr>
              <a:t> for each class taught.  Focusing on key standards and skills for the course/subject that need further development and refinement. </a:t>
            </a:r>
            <a:endParaRPr lang="en-US" altLang="en-US" dirty="0"/>
          </a:p>
          <a:p>
            <a:pPr marL="1028700" lvl="2" indent="-171450" defTabSz="914400" eaLnBrk="0" fontAlgn="base" hangingPunct="0">
              <a:spcBef>
                <a:spcPts val="600"/>
              </a:spcBef>
              <a:spcAft>
                <a:spcPct val="0"/>
              </a:spcAft>
              <a:buClrTx/>
              <a:buSzTx/>
              <a:tabLst>
                <a:tab pos="914400" algn="l"/>
              </a:tabLst>
            </a:pPr>
            <a:r>
              <a:rPr lang="en-US" altLang="en-US" sz="1800" dirty="0">
                <a:latin typeface="Times New Roman" panose="02020603050405020304" pitchFamily="18" charset="0"/>
                <a:ea typeface="Calibri" panose="020F0502020204030204" pitchFamily="34" charset="0"/>
                <a:cs typeface="Times New Roman" panose="02020603050405020304" pitchFamily="18" charset="0"/>
              </a:rPr>
              <a:t>Initial planning will be to create at least three lessons for each class so that enough work would be available for the first three days that </a:t>
            </a:r>
            <a:r>
              <a:rPr lang="en-US" altLang="en-US" sz="1800" b="1"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1800" b="1" dirty="0" err="1" smtClean="0">
                <a:latin typeface="Times New Roman" panose="02020603050405020304" pitchFamily="18" charset="0"/>
                <a:ea typeface="Calibri" panose="020F0502020204030204" pitchFamily="34" charset="0"/>
                <a:cs typeface="Times New Roman" panose="02020603050405020304" pitchFamily="18" charset="0"/>
              </a:rPr>
              <a:t>iLearn@Home</a:t>
            </a:r>
            <a:r>
              <a:rPr lang="en-US" alt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1800" dirty="0">
                <a:latin typeface="Times New Roman" panose="02020603050405020304" pitchFamily="18" charset="0"/>
                <a:ea typeface="Calibri" panose="020F0502020204030204" pitchFamily="34" charset="0"/>
                <a:cs typeface="Times New Roman" panose="02020603050405020304" pitchFamily="18" charset="0"/>
              </a:rPr>
              <a:t>might be used.   </a:t>
            </a:r>
            <a:endParaRPr lang="en-US" altLang="en-US" sz="1800" dirty="0"/>
          </a:p>
          <a:p>
            <a:pPr marL="1028700" lvl="2" indent="-171450" defTabSz="914400" eaLnBrk="0" fontAlgn="base" hangingPunct="0">
              <a:spcBef>
                <a:spcPts val="600"/>
              </a:spcBef>
              <a:spcAft>
                <a:spcPct val="0"/>
              </a:spcAft>
              <a:buClrTx/>
              <a:buSzTx/>
              <a:tabLst>
                <a:tab pos="914400" algn="l"/>
              </a:tabLst>
            </a:pPr>
            <a:r>
              <a:rPr lang="en-US" altLang="en-US" sz="1800" dirty="0">
                <a:latin typeface="Times New Roman" panose="02020603050405020304" pitchFamily="18" charset="0"/>
                <a:ea typeface="Calibri" panose="020F0502020204030204" pitchFamily="34" charset="0"/>
                <a:cs typeface="Times New Roman" panose="02020603050405020304" pitchFamily="18" charset="0"/>
              </a:rPr>
              <a:t>Examples provided on district curriculum site.</a:t>
            </a:r>
            <a:endParaRPr lang="en-US" altLang="en-US" sz="1800" dirty="0"/>
          </a:p>
          <a:p>
            <a:pPr marL="1028700" lvl="2" indent="-171450" defTabSz="914400" eaLnBrk="0" fontAlgn="base" hangingPunct="0">
              <a:spcBef>
                <a:spcPts val="600"/>
              </a:spcBef>
              <a:spcAft>
                <a:spcPct val="0"/>
              </a:spcAft>
              <a:buClrTx/>
              <a:buSzTx/>
              <a:tabLst>
                <a:tab pos="914400" algn="l"/>
              </a:tabLst>
            </a:pPr>
            <a:r>
              <a:rPr lang="en-US" altLang="en-US" sz="1800" dirty="0">
                <a:latin typeface="Times New Roman" panose="02020603050405020304" pitchFamily="18" charset="0"/>
                <a:ea typeface="Calibri" panose="020F0502020204030204" pitchFamily="34" charset="0"/>
                <a:cs typeface="Times New Roman" panose="02020603050405020304" pitchFamily="18" charset="0"/>
              </a:rPr>
              <a:t>Amount of student work would be equivalent to ½ the amount of class time </a:t>
            </a:r>
            <a:r>
              <a:rPr lang="en-US" altLang="en-US" sz="1800" dirty="0" smtClean="0">
                <a:latin typeface="Times New Roman" panose="02020603050405020304" pitchFamily="18" charset="0"/>
                <a:ea typeface="Calibri" panose="020F0502020204030204" pitchFamily="34" charset="0"/>
                <a:cs typeface="Times New Roman" panose="02020603050405020304" pitchFamily="18" charset="0"/>
              </a:rPr>
              <a:t>(</a:t>
            </a:r>
            <a:r>
              <a:rPr lang="en-US" altLang="en-US" sz="1800" dirty="0">
                <a:latin typeface="Times New Roman" panose="02020603050405020304" pitchFamily="18" charset="0"/>
                <a:ea typeface="Calibri" panose="020F0502020204030204" pitchFamily="34" charset="0"/>
                <a:cs typeface="Times New Roman" panose="02020603050405020304" pitchFamily="18" charset="0"/>
              </a:rPr>
              <a:t>90 min block = 45 of classwork; 60 min class = 30 min; 50 min = 25 min; </a:t>
            </a:r>
            <a:r>
              <a:rPr lang="en-US" altLang="en-US" sz="1800" dirty="0" err="1">
                <a:latin typeface="Times New Roman" panose="02020603050405020304" pitchFamily="18" charset="0"/>
                <a:ea typeface="Calibri" panose="020F0502020204030204" pitchFamily="34" charset="0"/>
                <a:cs typeface="Times New Roman" panose="02020603050405020304" pitchFamily="18" charset="0"/>
              </a:rPr>
              <a:t>etc</a:t>
            </a:r>
            <a:r>
              <a:rPr lang="en-US" altLang="en-US" sz="1800" dirty="0">
                <a:latin typeface="Times New Roman" panose="02020603050405020304" pitchFamily="18" charset="0"/>
                <a:ea typeface="Calibri" panose="020F0502020204030204" pitchFamily="34" charset="0"/>
                <a:cs typeface="Times New Roman" panose="02020603050405020304" pitchFamily="18" charset="0"/>
              </a:rPr>
              <a:t>)</a:t>
            </a:r>
            <a:endParaRPr lang="en-US" altLang="en-US" sz="1800" dirty="0"/>
          </a:p>
          <a:p>
            <a:pPr defTabSz="914400" eaLnBrk="0" fontAlgn="base" hangingPunct="0">
              <a:spcBef>
                <a:spcPts val="600"/>
              </a:spcBef>
              <a:spcAft>
                <a:spcPct val="0"/>
              </a:spcAft>
              <a:buClrTx/>
              <a:buSzTx/>
              <a:tabLst>
                <a:tab pos="914400" algn="l"/>
              </a:tabLst>
            </a:pPr>
            <a:r>
              <a:rPr lang="en-US" altLang="en-US" b="1" dirty="0">
                <a:latin typeface="Times New Roman" panose="02020603050405020304" pitchFamily="18" charset="0"/>
                <a:ea typeface="Calibri" panose="020F0502020204030204" pitchFamily="34" charset="0"/>
                <a:cs typeface="Times New Roman" panose="02020603050405020304" pitchFamily="18" charset="0"/>
              </a:rPr>
              <a:t>Develop method of delivering the material</a:t>
            </a:r>
            <a:r>
              <a:rPr lang="en-US" altLang="en-US" dirty="0">
                <a:latin typeface="Times New Roman" panose="02020603050405020304" pitchFamily="18" charset="0"/>
                <a:ea typeface="Calibri" panose="020F0502020204030204" pitchFamily="34" charset="0"/>
                <a:cs typeface="Times New Roman" panose="02020603050405020304" pitchFamily="18" charset="0"/>
              </a:rPr>
              <a:t>.  Will it be paper-pencil task?  Will you use on-line delivery –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Edgenuity</a:t>
            </a:r>
            <a:r>
              <a:rPr lang="en-US" altLang="en-US" dirty="0">
                <a:latin typeface="Times New Roman" panose="02020603050405020304" pitchFamily="18" charset="0"/>
                <a:ea typeface="Calibri" panose="020F0502020204030204" pitchFamily="34" charset="0"/>
                <a:cs typeface="Times New Roman" panose="02020603050405020304" pitchFamily="18" charset="0"/>
              </a:rPr>
              <a:t>, Google Classroom,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etc</a:t>
            </a:r>
            <a:r>
              <a:rPr lang="en-US" altLang="en-US" dirty="0">
                <a:latin typeface="Times New Roman" panose="02020603050405020304" pitchFamily="18" charset="0"/>
                <a:ea typeface="Calibri" panose="020F0502020204030204" pitchFamily="34" charset="0"/>
                <a:cs typeface="Times New Roman" panose="02020603050405020304" pitchFamily="18" charset="0"/>
              </a:rPr>
              <a:t>?  Once developed, paper tasks can be scanned for electronic sharing.  Remember materials protected by copyright </a:t>
            </a:r>
            <a:r>
              <a:rPr lang="en-US" altLang="en-US" b="1" dirty="0">
                <a:latin typeface="Times New Roman" panose="02020603050405020304" pitchFamily="18" charset="0"/>
                <a:ea typeface="Calibri" panose="020F0502020204030204" pitchFamily="34" charset="0"/>
                <a:cs typeface="Times New Roman" panose="02020603050405020304" pitchFamily="18" charset="0"/>
              </a:rPr>
              <a:t>cannot </a:t>
            </a:r>
            <a:r>
              <a:rPr lang="en-US" altLang="en-US" dirty="0">
                <a:latin typeface="Times New Roman" panose="02020603050405020304" pitchFamily="18" charset="0"/>
                <a:ea typeface="Calibri" panose="020F0502020204030204" pitchFamily="34" charset="0"/>
                <a:cs typeface="Times New Roman" panose="02020603050405020304" pitchFamily="18" charset="0"/>
              </a:rPr>
              <a:t>be posted on public websites</a:t>
            </a: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altLang="en-US" dirty="0"/>
          </a:p>
        </p:txBody>
      </p:sp>
    </p:spTree>
    <p:extLst>
      <p:ext uri="{BB962C8B-B14F-4D97-AF65-F5344CB8AC3E}">
        <p14:creationId xmlns:p14="http://schemas.microsoft.com/office/powerpoint/2010/main" val="2204778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221536"/>
          </a:xfrm>
        </p:spPr>
        <p:txBody>
          <a:bodyPr/>
          <a:lstStyle/>
          <a:p>
            <a:r>
              <a:rPr lang="en-US" dirty="0" smtClean="0"/>
              <a:t>Key Tasks for Nov 2</a:t>
            </a:r>
            <a:r>
              <a:rPr lang="en-US" baseline="30000" dirty="0" smtClean="0"/>
              <a:t>nd</a:t>
            </a:r>
            <a:r>
              <a:rPr lang="en-US" dirty="0" smtClean="0"/>
              <a:t/>
            </a:r>
            <a:br>
              <a:rPr lang="en-US" dirty="0" smtClean="0"/>
            </a:br>
            <a:r>
              <a:rPr lang="en-US" sz="2400" b="1" dirty="0">
                <a:solidFill>
                  <a:schemeClr val="bg1"/>
                </a:solidFill>
              </a:rPr>
              <a:t>Barren </a:t>
            </a:r>
            <a:r>
              <a:rPr lang="en-US" sz="2400" b="1" dirty="0" smtClean="0">
                <a:solidFill>
                  <a:schemeClr val="bg1"/>
                </a:solidFill>
              </a:rPr>
              <a:t>County Staff Contract Day</a:t>
            </a:r>
            <a:endParaRPr lang="en-US" dirty="0"/>
          </a:p>
        </p:txBody>
      </p:sp>
      <p:sp>
        <p:nvSpPr>
          <p:cNvPr id="3" name="Content Placeholder 2"/>
          <p:cNvSpPr>
            <a:spLocks noGrp="1"/>
          </p:cNvSpPr>
          <p:nvPr>
            <p:ph idx="1"/>
          </p:nvPr>
        </p:nvSpPr>
        <p:spPr>
          <a:xfrm>
            <a:off x="646111" y="1674254"/>
            <a:ext cx="10957754" cy="4945487"/>
          </a:xfrm>
        </p:spPr>
        <p:txBody>
          <a:bodyPr>
            <a:noAutofit/>
          </a:bodyPr>
          <a:lstStyle/>
          <a:p>
            <a:pPr marL="0" lvl="0" indent="0" defTabSz="914400" eaLnBrk="0" fontAlgn="base" hangingPunct="0">
              <a:spcBef>
                <a:spcPct val="0"/>
              </a:spcBef>
              <a:spcAft>
                <a:spcPct val="0"/>
              </a:spcAft>
              <a:buClrTx/>
              <a:buSzTx/>
              <a:buNone/>
              <a:tabLst>
                <a:tab pos="914400" algn="l"/>
              </a:tabLst>
            </a:pPr>
            <a:r>
              <a:rPr lang="en-US" altLang="en-US" sz="2400" dirty="0" smtClean="0">
                <a:latin typeface="Times New Roman" panose="02020603050405020304" pitchFamily="18" charset="0"/>
                <a:ea typeface="Calibri" panose="020F0502020204030204" pitchFamily="34" charset="0"/>
                <a:cs typeface="Times New Roman" panose="02020603050405020304" pitchFamily="18" charset="0"/>
              </a:rPr>
              <a:t>Teachers </a:t>
            </a:r>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and administrators at each site will address the following aspects as they prepare to implement the </a:t>
            </a:r>
            <a:r>
              <a:rPr lang="en-US" alt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2400" b="1" dirty="0" err="1" smtClean="0">
                <a:latin typeface="Times New Roman" panose="02020603050405020304" pitchFamily="18" charset="0"/>
                <a:ea typeface="Calibri" panose="020F0502020204030204" pitchFamily="34" charset="0"/>
                <a:cs typeface="Times New Roman" panose="02020603050405020304" pitchFamily="18" charset="0"/>
              </a:rPr>
              <a:t>iLearn@Home</a:t>
            </a:r>
            <a:r>
              <a:rPr lang="en-US" alt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plan:  </a:t>
            </a:r>
            <a:endParaRPr lang="en-US" altLang="en-US" sz="2400" dirty="0"/>
          </a:p>
          <a:p>
            <a:pPr defTabSz="914400" eaLnBrk="0" fontAlgn="base" hangingPunct="0">
              <a:spcBef>
                <a:spcPct val="0"/>
              </a:spcBef>
              <a:spcAft>
                <a:spcPct val="0"/>
              </a:spcAft>
              <a:buClrTx/>
              <a:buSzTx/>
              <a:tabLst>
                <a:tab pos="914400" algn="l"/>
              </a:tabLst>
            </a:pPr>
            <a:r>
              <a:rPr lang="en-US" altLang="en-US" b="1" dirty="0" smtClean="0">
                <a:latin typeface="Times New Roman" panose="02020603050405020304" pitchFamily="18" charset="0"/>
                <a:ea typeface="Calibri" panose="020F0502020204030204" pitchFamily="34" charset="0"/>
                <a:cs typeface="Times New Roman" panose="02020603050405020304" pitchFamily="18" charset="0"/>
              </a:rPr>
              <a:t>Discuss </a:t>
            </a:r>
            <a:r>
              <a:rPr lang="en-US" altLang="en-US" b="1" dirty="0">
                <a:latin typeface="Times New Roman" panose="02020603050405020304" pitchFamily="18" charset="0"/>
                <a:ea typeface="Calibri" panose="020F0502020204030204" pitchFamily="34" charset="0"/>
                <a:cs typeface="Times New Roman" panose="02020603050405020304" pitchFamily="18" charset="0"/>
              </a:rPr>
              <a:t>and begin to develop communication systems</a:t>
            </a:r>
            <a:r>
              <a:rPr lang="en-US" altLang="en-US" dirty="0">
                <a:latin typeface="Times New Roman" panose="02020603050405020304" pitchFamily="18" charset="0"/>
                <a:ea typeface="Calibri" panose="020F0502020204030204" pitchFamily="34" charset="0"/>
                <a:cs typeface="Times New Roman" panose="02020603050405020304" pitchFamily="18" charset="0"/>
              </a:rPr>
              <a:t> for parents and students.  Develop methods to be in contact with families/students before the event, during the day, and after the </a:t>
            </a:r>
            <a:r>
              <a:rPr lang="en-US" altLang="en-US" b="1" dirty="0">
                <a:latin typeface="Times New Roman" panose="02020603050405020304" pitchFamily="18" charset="0"/>
                <a:ea typeface="Calibri" panose="020F0502020204030204" pitchFamily="34" charset="0"/>
                <a:cs typeface="Times New Roman" panose="02020603050405020304" pitchFamily="18" charset="0"/>
              </a:rPr>
              <a:t>“</a:t>
            </a:r>
            <a:r>
              <a:rPr lang="en-US" altLang="en-US" b="1" dirty="0" err="1">
                <a:latin typeface="Times New Roman" panose="02020603050405020304" pitchFamily="18" charset="0"/>
                <a:ea typeface="Calibri" panose="020F0502020204030204" pitchFamily="34" charset="0"/>
                <a:cs typeface="Times New Roman" panose="02020603050405020304" pitchFamily="18" charset="0"/>
              </a:rPr>
              <a:t>iLearn</a:t>
            </a:r>
            <a:r>
              <a:rPr lang="en-US" altLang="en-US" b="1" dirty="0">
                <a:latin typeface="Times New Roman" panose="02020603050405020304" pitchFamily="18" charset="0"/>
                <a:ea typeface="Calibri" panose="020F0502020204030204" pitchFamily="34" charset="0"/>
                <a:cs typeface="Times New Roman" panose="02020603050405020304" pitchFamily="18" charset="0"/>
              </a:rPr>
              <a:t> @ Home” </a:t>
            </a:r>
            <a:r>
              <a:rPr lang="en-US" altLang="en-US" dirty="0">
                <a:latin typeface="Times New Roman" panose="02020603050405020304" pitchFamily="18" charset="0"/>
                <a:ea typeface="Calibri" panose="020F0502020204030204" pitchFamily="34" charset="0"/>
                <a:cs typeface="Times New Roman" panose="02020603050405020304" pitchFamily="18" charset="0"/>
              </a:rPr>
              <a:t>day.  Examples</a:t>
            </a: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a:t>
            </a:r>
          </a:p>
          <a:p>
            <a:pPr marL="0" indent="0" defTabSz="914400" eaLnBrk="0" fontAlgn="base" hangingPunct="0">
              <a:spcBef>
                <a:spcPct val="0"/>
              </a:spcBef>
              <a:spcAft>
                <a:spcPct val="0"/>
              </a:spcAft>
              <a:buClrTx/>
              <a:buSzTx/>
              <a:buNone/>
              <a:tabLst>
                <a:tab pos="914400" algn="l"/>
              </a:tabLst>
            </a:pPr>
            <a:endParaRPr lang="en-US" altLang="en-US" dirty="0" smtClean="0"/>
          </a:p>
          <a:p>
            <a:pPr marL="0" indent="0" defTabSz="914400" eaLnBrk="0" fontAlgn="base" hangingPunct="0">
              <a:spcBef>
                <a:spcPct val="0"/>
              </a:spcBef>
              <a:spcAft>
                <a:spcPct val="0"/>
              </a:spcAft>
              <a:buClrTx/>
              <a:buSzTx/>
              <a:buNone/>
              <a:tabLst>
                <a:tab pos="914400" algn="l"/>
              </a:tabLst>
            </a:pPr>
            <a:endParaRPr lang="en-US" altLang="en-US" dirty="0" smtClean="0"/>
          </a:p>
          <a:p>
            <a:pPr marL="0" indent="0" defTabSz="914400" eaLnBrk="0" fontAlgn="base" hangingPunct="0">
              <a:spcBef>
                <a:spcPct val="0"/>
              </a:spcBef>
              <a:spcAft>
                <a:spcPct val="0"/>
              </a:spcAft>
              <a:buClrTx/>
              <a:buSzTx/>
              <a:buNone/>
              <a:tabLst>
                <a:tab pos="914400" algn="l"/>
              </a:tabLst>
            </a:pPr>
            <a:endParaRPr lang="en-US" altLang="en-US" dirty="0" smtClean="0"/>
          </a:p>
          <a:p>
            <a:pPr marL="0" indent="0" defTabSz="914400" eaLnBrk="0" fontAlgn="base" hangingPunct="0">
              <a:spcBef>
                <a:spcPct val="0"/>
              </a:spcBef>
              <a:spcAft>
                <a:spcPct val="0"/>
              </a:spcAft>
              <a:buClrTx/>
              <a:buSzTx/>
              <a:buNone/>
              <a:tabLst>
                <a:tab pos="914400" algn="l"/>
              </a:tabLst>
            </a:pPr>
            <a:endParaRPr lang="en-US" altLang="en-US" sz="1100" b="1" dirty="0">
              <a:latin typeface="Times New Roman" panose="02020603050405020304" pitchFamily="18" charset="0"/>
              <a:ea typeface="Calibri" panose="020F0502020204030204" pitchFamily="34" charset="0"/>
              <a:cs typeface="Times New Roman" panose="02020603050405020304" pitchFamily="18" charset="0"/>
            </a:endParaRPr>
          </a:p>
          <a:p>
            <a:pPr defTabSz="914400" eaLnBrk="0" fontAlgn="base" hangingPunct="0">
              <a:spcBef>
                <a:spcPct val="0"/>
              </a:spcBef>
              <a:spcAft>
                <a:spcPct val="0"/>
              </a:spcAft>
              <a:buClrTx/>
              <a:buSzTx/>
              <a:tabLst>
                <a:tab pos="914400" algn="l"/>
              </a:tabLst>
            </a:pPr>
            <a:r>
              <a:rPr lang="en-US" altLang="en-US" b="1" u="sng" dirty="0" smtClean="0">
                <a:latin typeface="Times New Roman" panose="02020603050405020304" pitchFamily="18" charset="0"/>
                <a:ea typeface="Calibri" panose="020F0502020204030204" pitchFamily="34" charset="0"/>
                <a:cs typeface="Times New Roman" panose="02020603050405020304" pitchFamily="18" charset="0"/>
              </a:rPr>
              <a:t>All </a:t>
            </a:r>
            <a:r>
              <a:rPr lang="en-US" altLang="en-US" b="1" u="sng" dirty="0">
                <a:latin typeface="Times New Roman" panose="02020603050405020304" pitchFamily="18" charset="0"/>
                <a:ea typeface="Calibri" panose="020F0502020204030204" pitchFamily="34" charset="0"/>
                <a:cs typeface="Times New Roman" panose="02020603050405020304" pitchFamily="18" charset="0"/>
              </a:rPr>
              <a:t>teacher webpages should be updated</a:t>
            </a:r>
            <a:r>
              <a:rPr lang="en-US" altLang="en-US" u="sng" dirty="0">
                <a:latin typeface="Times New Roman" panose="02020603050405020304" pitchFamily="18" charset="0"/>
                <a:ea typeface="Calibri" panose="020F0502020204030204" pitchFamily="34" charset="0"/>
                <a:cs typeface="Times New Roman" panose="02020603050405020304" pitchFamily="18" charset="0"/>
              </a:rPr>
              <a:t> to include an </a:t>
            </a:r>
            <a:r>
              <a:rPr lang="en-US" altLang="en-US" b="1" u="sng" dirty="0">
                <a:latin typeface="Times New Roman" panose="02020603050405020304" pitchFamily="18" charset="0"/>
                <a:ea typeface="Calibri" panose="020F0502020204030204" pitchFamily="34" charset="0"/>
                <a:cs typeface="Times New Roman" panose="02020603050405020304" pitchFamily="18" charset="0"/>
              </a:rPr>
              <a:t>“</a:t>
            </a:r>
            <a:r>
              <a:rPr lang="en-US" altLang="en-US" b="1" u="sng" dirty="0" err="1" smtClean="0">
                <a:latin typeface="Times New Roman" panose="02020603050405020304" pitchFamily="18" charset="0"/>
                <a:ea typeface="Calibri" panose="020F0502020204030204" pitchFamily="34" charset="0"/>
                <a:cs typeface="Times New Roman" panose="02020603050405020304" pitchFamily="18" charset="0"/>
              </a:rPr>
              <a:t>iLearn@Home</a:t>
            </a:r>
            <a:r>
              <a:rPr lang="en-US" alt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u="sng" dirty="0">
                <a:latin typeface="Times New Roman" panose="02020603050405020304" pitchFamily="18" charset="0"/>
                <a:ea typeface="Calibri" panose="020F0502020204030204" pitchFamily="34" charset="0"/>
                <a:cs typeface="Times New Roman" panose="02020603050405020304" pitchFamily="18" charset="0"/>
              </a:rPr>
              <a:t>link/page for easy access to class materials.</a:t>
            </a:r>
            <a:endParaRPr lang="en-US" altLang="en-US" u="sng" dirty="0"/>
          </a:p>
          <a:p>
            <a:pPr marL="0" indent="0" defTabSz="914400" eaLnBrk="0" fontAlgn="base" hangingPunct="0">
              <a:spcBef>
                <a:spcPct val="0"/>
              </a:spcBef>
              <a:spcAft>
                <a:spcPct val="0"/>
              </a:spcAft>
              <a:buClrTx/>
              <a:buSzTx/>
              <a:buNone/>
              <a:tabLst>
                <a:tab pos="914400" algn="l"/>
              </a:tabLst>
            </a:pPr>
            <a:endParaRPr lang="en-US" altLang="en-US" sz="1100" b="1" dirty="0" smtClean="0">
              <a:latin typeface="Times New Roman" panose="02020603050405020304" pitchFamily="18" charset="0"/>
              <a:ea typeface="Calibri" panose="020F0502020204030204" pitchFamily="34" charset="0"/>
              <a:cs typeface="Times New Roman" panose="02020603050405020304" pitchFamily="18" charset="0"/>
            </a:endParaRPr>
          </a:p>
          <a:p>
            <a:pPr defTabSz="914400" eaLnBrk="0" fontAlgn="base" hangingPunct="0">
              <a:spcBef>
                <a:spcPct val="0"/>
              </a:spcBef>
              <a:spcAft>
                <a:spcPct val="0"/>
              </a:spcAft>
              <a:buClrTx/>
              <a:buSzTx/>
              <a:tabLst>
                <a:tab pos="914400" algn="l"/>
              </a:tabLst>
            </a:pPr>
            <a:r>
              <a:rPr lang="en-US" altLang="en-US" b="1" dirty="0" smtClean="0">
                <a:latin typeface="Times New Roman" panose="02020603050405020304" pitchFamily="18" charset="0"/>
                <a:ea typeface="Calibri" panose="020F0502020204030204" pitchFamily="34" charset="0"/>
                <a:cs typeface="Times New Roman" panose="02020603050405020304" pitchFamily="18" charset="0"/>
              </a:rPr>
              <a:t>Discuss </a:t>
            </a:r>
            <a:r>
              <a:rPr lang="en-US" altLang="en-US" b="1" dirty="0">
                <a:latin typeface="Times New Roman" panose="02020603050405020304" pitchFamily="18" charset="0"/>
                <a:ea typeface="Calibri" panose="020F0502020204030204" pitchFamily="34" charset="0"/>
                <a:cs typeface="Times New Roman" panose="02020603050405020304" pitchFamily="18" charset="0"/>
              </a:rPr>
              <a:t>“teacher work”</a:t>
            </a:r>
            <a:r>
              <a:rPr lang="en-US" altLang="en-US" dirty="0">
                <a:latin typeface="Times New Roman" panose="02020603050405020304" pitchFamily="18" charset="0"/>
                <a:ea typeface="Calibri" panose="020F0502020204030204" pitchFamily="34" charset="0"/>
                <a:cs typeface="Times New Roman" panose="02020603050405020304" pitchFamily="18" charset="0"/>
              </a:rPr>
              <a:t> on </a:t>
            </a:r>
            <a:r>
              <a:rPr lang="en-US" altLang="en-US" b="1" dirty="0">
                <a:latin typeface="Times New Roman" panose="02020603050405020304" pitchFamily="18" charset="0"/>
                <a:ea typeface="Calibri" panose="020F0502020204030204" pitchFamily="34" charset="0"/>
                <a:cs typeface="Times New Roman" panose="02020603050405020304" pitchFamily="18" charset="0"/>
              </a:rPr>
              <a:t>“</a:t>
            </a:r>
            <a:r>
              <a:rPr lang="en-US" altLang="en-US" b="1" dirty="0" err="1" smtClean="0">
                <a:latin typeface="Times New Roman" panose="02020603050405020304" pitchFamily="18" charset="0"/>
                <a:ea typeface="Calibri" panose="020F0502020204030204" pitchFamily="34" charset="0"/>
                <a:cs typeface="Times New Roman" panose="02020603050405020304" pitchFamily="18" charset="0"/>
              </a:rPr>
              <a:t>iLearn@Home</a:t>
            </a:r>
            <a:r>
              <a:rPr lang="en-US" altLang="en-US"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a:latin typeface="Times New Roman" panose="02020603050405020304" pitchFamily="18" charset="0"/>
                <a:ea typeface="Calibri" panose="020F0502020204030204" pitchFamily="34" charset="0"/>
                <a:cs typeface="Times New Roman" panose="02020603050405020304" pitchFamily="18" charset="0"/>
              </a:rPr>
              <a:t>days and documentation to show:                                 1) Availability to students for classwork;  2) other teaching tasks completed (lesson planning, test development/scoring, program review documentation, website updates,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etc</a:t>
            </a:r>
            <a:r>
              <a:rPr lang="en-US" altLang="en-US" dirty="0">
                <a:latin typeface="Times New Roman" panose="02020603050405020304" pitchFamily="18" charset="0"/>
                <a:ea typeface="Calibri" panose="020F0502020204030204" pitchFamily="34" charset="0"/>
                <a:cs typeface="Times New Roman" panose="02020603050405020304" pitchFamily="18" charset="0"/>
              </a:rPr>
              <a:t>);  3) Communication log.   District collection system will be developed for additional documentation</a:t>
            </a: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altLang="en-US" dirty="0"/>
          </a:p>
        </p:txBody>
      </p:sp>
      <p:graphicFrame>
        <p:nvGraphicFramePr>
          <p:cNvPr id="4" name="Table 3"/>
          <p:cNvGraphicFramePr>
            <a:graphicFrameLocks noGrp="1"/>
          </p:cNvGraphicFramePr>
          <p:nvPr>
            <p:extLst>
              <p:ext uri="{D42A27DB-BD31-4B8C-83A1-F6EECF244321}">
                <p14:modId xmlns:p14="http://schemas.microsoft.com/office/powerpoint/2010/main" val="4206482700"/>
              </p:ext>
            </p:extLst>
          </p:nvPr>
        </p:nvGraphicFramePr>
        <p:xfrm>
          <a:off x="1590516" y="3432269"/>
          <a:ext cx="8088056" cy="853440"/>
        </p:xfrm>
        <a:graphic>
          <a:graphicData uri="http://schemas.openxmlformats.org/drawingml/2006/table">
            <a:tbl>
              <a:tblPr firstRow="1" firstCol="1" bandRow="1">
                <a:tableStyleId>{5C22544A-7EE6-4342-B048-85BDC9FD1C3A}</a:tableStyleId>
              </a:tblPr>
              <a:tblGrid>
                <a:gridCol w="2326384"/>
                <a:gridCol w="3044230"/>
                <a:gridCol w="2717442"/>
              </a:tblGrid>
              <a:tr h="171450">
                <a:tc>
                  <a:txBody>
                    <a:bodyPr/>
                    <a:lstStyle/>
                    <a:p>
                      <a:pPr marL="0" marR="0">
                        <a:spcBef>
                          <a:spcPts val="0"/>
                        </a:spcBef>
                        <a:spcAft>
                          <a:spcPts val="0"/>
                        </a:spcAft>
                      </a:pPr>
                      <a:r>
                        <a:rPr lang="en-US" sz="1400" cap="all" dirty="0">
                          <a:effectLst/>
                        </a:rPr>
                        <a:t>Before</a:t>
                      </a:r>
                      <a:endParaRPr lang="en-US" sz="1400" dirty="0">
                        <a:solidFill>
                          <a:srgbClr val="FFFFCC"/>
                        </a:solidFill>
                        <a:effectLst/>
                        <a:latin typeface="Helvetica" panose="020B060402020202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400" cap="all" dirty="0">
                          <a:effectLst/>
                        </a:rPr>
                        <a:t>During</a:t>
                      </a:r>
                      <a:endParaRPr lang="en-US" sz="1400" dirty="0">
                        <a:solidFill>
                          <a:srgbClr val="FFFFCC"/>
                        </a:solidFill>
                        <a:effectLst/>
                        <a:latin typeface="Helvetica" panose="020B060402020202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400" cap="all">
                          <a:effectLst/>
                        </a:rPr>
                        <a:t>After</a:t>
                      </a:r>
                      <a:endParaRPr lang="en-US" sz="1400">
                        <a:solidFill>
                          <a:srgbClr val="FFFFCC"/>
                        </a:solidFill>
                        <a:effectLst/>
                        <a:latin typeface="Helvetica" panose="020B0604020202020204" pitchFamily="34" charset="0"/>
                        <a:ea typeface="Calibri" panose="020F0502020204030204" pitchFamily="34" charset="0"/>
                      </a:endParaRPr>
                    </a:p>
                  </a:txBody>
                  <a:tcPr marL="68580" marR="68580" marT="0" marB="0"/>
                </a:tc>
              </a:tr>
              <a:tr h="0">
                <a:tc>
                  <a:txBody>
                    <a:bodyPr/>
                    <a:lstStyle/>
                    <a:p>
                      <a:pPr marL="0" marR="0">
                        <a:spcBef>
                          <a:spcPts val="600"/>
                        </a:spcBef>
                        <a:spcAft>
                          <a:spcPts val="500"/>
                        </a:spcAft>
                      </a:pPr>
                      <a:r>
                        <a:rPr lang="en-US" sz="1400" b="0" kern="1200" dirty="0">
                          <a:solidFill>
                            <a:schemeClr val="dk1"/>
                          </a:solidFill>
                          <a:effectLst/>
                          <a:latin typeface="+mn-lt"/>
                          <a:ea typeface="+mn-ea"/>
                          <a:cs typeface="+mn-cs"/>
                        </a:rPr>
                        <a:t>Webpage</a:t>
                      </a:r>
                    </a:p>
                  </a:txBody>
                  <a:tcPr marL="68580" marR="68580" marT="0" marB="0">
                    <a:solidFill>
                      <a:schemeClr val="accent1">
                        <a:lumMod val="40000"/>
                        <a:lumOff val="60000"/>
                      </a:schemeClr>
                    </a:solidFill>
                  </a:tcPr>
                </a:tc>
                <a:tc>
                  <a:txBody>
                    <a:bodyPr/>
                    <a:lstStyle/>
                    <a:p>
                      <a:pPr marL="0" marR="0">
                        <a:spcBef>
                          <a:spcPts val="600"/>
                        </a:spcBef>
                        <a:spcAft>
                          <a:spcPts val="500"/>
                        </a:spcAft>
                      </a:pPr>
                      <a:r>
                        <a:rPr lang="en-US" sz="1400" dirty="0">
                          <a:effectLst/>
                        </a:rPr>
                        <a:t>Webpage</a:t>
                      </a:r>
                      <a:endParaRPr lang="en-US" sz="1400" dirty="0">
                        <a:solidFill>
                          <a:srgbClr val="FFFFCC"/>
                        </a:solidFill>
                        <a:effectLst/>
                        <a:latin typeface="Helvetica" panose="020B060402020202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marL="0" marR="0">
                        <a:spcBef>
                          <a:spcPts val="600"/>
                        </a:spcBef>
                        <a:spcAft>
                          <a:spcPts val="500"/>
                        </a:spcAft>
                      </a:pPr>
                      <a:r>
                        <a:rPr lang="en-US" sz="1400" dirty="0">
                          <a:effectLst/>
                        </a:rPr>
                        <a:t>Feedback on work</a:t>
                      </a:r>
                      <a:endParaRPr lang="en-US" sz="1400" dirty="0">
                        <a:solidFill>
                          <a:srgbClr val="FFFFCC"/>
                        </a:solidFill>
                        <a:effectLst/>
                        <a:latin typeface="Helvetica" panose="020B0604020202020204" pitchFamily="34" charset="0"/>
                        <a:ea typeface="Calibri" panose="020F0502020204030204" pitchFamily="34" charset="0"/>
                      </a:endParaRPr>
                    </a:p>
                  </a:txBody>
                  <a:tcPr marL="68580" marR="68580" marT="0" marB="0">
                    <a:solidFill>
                      <a:schemeClr val="accent1">
                        <a:lumMod val="40000"/>
                        <a:lumOff val="60000"/>
                      </a:schemeClr>
                    </a:solidFill>
                  </a:tcPr>
                </a:tc>
              </a:tr>
              <a:tr h="0">
                <a:tc>
                  <a:txBody>
                    <a:bodyPr/>
                    <a:lstStyle/>
                    <a:p>
                      <a:pPr marL="0" marR="0">
                        <a:spcBef>
                          <a:spcPts val="600"/>
                        </a:spcBef>
                        <a:spcAft>
                          <a:spcPts val="500"/>
                        </a:spcAft>
                      </a:pPr>
                      <a:r>
                        <a:rPr lang="en-US" sz="1400" b="0" kern="1200" dirty="0">
                          <a:solidFill>
                            <a:schemeClr val="dk1"/>
                          </a:solidFill>
                          <a:effectLst/>
                          <a:latin typeface="+mn-lt"/>
                          <a:ea typeface="+mn-ea"/>
                          <a:cs typeface="+mn-cs"/>
                        </a:rPr>
                        <a:t>Letters home, school newsletters, etc.</a:t>
                      </a:r>
                    </a:p>
                  </a:txBody>
                  <a:tcPr marL="68580" marR="68580" marT="0" marB="0">
                    <a:solidFill>
                      <a:schemeClr val="tx1">
                        <a:lumMod val="85000"/>
                      </a:schemeClr>
                    </a:solidFill>
                  </a:tcPr>
                </a:tc>
                <a:tc>
                  <a:txBody>
                    <a:bodyPr/>
                    <a:lstStyle/>
                    <a:p>
                      <a:pPr marL="0" marR="0">
                        <a:spcBef>
                          <a:spcPts val="600"/>
                        </a:spcBef>
                        <a:spcAft>
                          <a:spcPts val="500"/>
                        </a:spcAft>
                      </a:pPr>
                      <a:r>
                        <a:rPr lang="en-US" sz="1400" dirty="0">
                          <a:effectLst/>
                        </a:rPr>
                        <a:t>Email, Remind 101 (texts)   Phone, Google Classroom, </a:t>
                      </a:r>
                      <a:r>
                        <a:rPr lang="en-US" sz="1400" dirty="0" err="1">
                          <a:effectLst/>
                        </a:rPr>
                        <a:t>etc</a:t>
                      </a:r>
                      <a:endParaRPr lang="en-US" sz="1400" dirty="0">
                        <a:solidFill>
                          <a:srgbClr val="FFFFCC"/>
                        </a:solidFill>
                        <a:effectLst/>
                        <a:latin typeface="Helvetica" panose="020B0604020202020204" pitchFamily="34" charset="0"/>
                        <a:ea typeface="Calibri" panose="020F0502020204030204" pitchFamily="34" charset="0"/>
                      </a:endParaRPr>
                    </a:p>
                  </a:txBody>
                  <a:tcPr marL="68580" marR="68580" marT="0" marB="0">
                    <a:solidFill>
                      <a:schemeClr val="tx1">
                        <a:lumMod val="85000"/>
                      </a:schemeClr>
                    </a:solidFill>
                  </a:tcPr>
                </a:tc>
                <a:tc>
                  <a:txBody>
                    <a:bodyPr/>
                    <a:lstStyle/>
                    <a:p>
                      <a:pPr marL="0" marR="0">
                        <a:spcBef>
                          <a:spcPts val="600"/>
                        </a:spcBef>
                        <a:spcAft>
                          <a:spcPts val="500"/>
                        </a:spcAft>
                      </a:pPr>
                      <a:r>
                        <a:rPr lang="en-US" sz="1400" dirty="0">
                          <a:effectLst/>
                        </a:rPr>
                        <a:t>Surveys, parent meetings, SBDM Council discussions, </a:t>
                      </a:r>
                      <a:r>
                        <a:rPr lang="en-US" sz="1400" dirty="0" err="1">
                          <a:effectLst/>
                        </a:rPr>
                        <a:t>etc</a:t>
                      </a:r>
                      <a:endParaRPr lang="en-US" sz="1400" dirty="0">
                        <a:solidFill>
                          <a:srgbClr val="FFFFCC"/>
                        </a:solidFill>
                        <a:effectLst/>
                        <a:latin typeface="Helvetica" panose="020B0604020202020204" pitchFamily="34" charset="0"/>
                        <a:ea typeface="Calibri" panose="020F0502020204030204" pitchFamily="34" charset="0"/>
                      </a:endParaRPr>
                    </a:p>
                  </a:txBody>
                  <a:tcPr marL="68580" marR="68580" marT="0" marB="0">
                    <a:solidFill>
                      <a:schemeClr val="tx1">
                        <a:lumMod val="85000"/>
                      </a:schemeClr>
                    </a:solidFill>
                  </a:tcPr>
                </a:tc>
              </a:tr>
            </a:tbl>
          </a:graphicData>
        </a:graphic>
      </p:graphicFrame>
    </p:spTree>
    <p:extLst>
      <p:ext uri="{BB962C8B-B14F-4D97-AF65-F5344CB8AC3E}">
        <p14:creationId xmlns:p14="http://schemas.microsoft.com/office/powerpoint/2010/main" val="3863982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221536"/>
          </a:xfrm>
        </p:spPr>
        <p:txBody>
          <a:bodyPr/>
          <a:lstStyle/>
          <a:p>
            <a:r>
              <a:rPr lang="en-US" dirty="0" smtClean="0"/>
              <a:t>Key Tasks for Nov 2</a:t>
            </a:r>
            <a:r>
              <a:rPr lang="en-US" baseline="30000" dirty="0" smtClean="0"/>
              <a:t>nd</a:t>
            </a:r>
            <a:r>
              <a:rPr lang="en-US" dirty="0" smtClean="0"/>
              <a:t/>
            </a:r>
            <a:br>
              <a:rPr lang="en-US" dirty="0" smtClean="0"/>
            </a:br>
            <a:r>
              <a:rPr lang="en-US" sz="2400" b="1" dirty="0">
                <a:solidFill>
                  <a:schemeClr val="bg1"/>
                </a:solidFill>
              </a:rPr>
              <a:t>Barren </a:t>
            </a:r>
            <a:r>
              <a:rPr lang="en-US" sz="2400" b="1" dirty="0" smtClean="0">
                <a:solidFill>
                  <a:schemeClr val="bg1"/>
                </a:solidFill>
              </a:rPr>
              <a:t>County Staff Contract Day</a:t>
            </a:r>
            <a:endParaRPr lang="en-US" dirty="0"/>
          </a:p>
        </p:txBody>
      </p:sp>
      <p:sp>
        <p:nvSpPr>
          <p:cNvPr id="3" name="Content Placeholder 2"/>
          <p:cNvSpPr>
            <a:spLocks noGrp="1"/>
          </p:cNvSpPr>
          <p:nvPr>
            <p:ph idx="1"/>
          </p:nvPr>
        </p:nvSpPr>
        <p:spPr>
          <a:xfrm>
            <a:off x="646111" y="1674254"/>
            <a:ext cx="10957754" cy="4945487"/>
          </a:xfrm>
        </p:spPr>
        <p:txBody>
          <a:bodyPr>
            <a:noAutofit/>
          </a:bodyPr>
          <a:lstStyle/>
          <a:p>
            <a:pPr marL="0" lvl="0" indent="0" defTabSz="914400" eaLnBrk="0" fontAlgn="base" hangingPunct="0">
              <a:spcBef>
                <a:spcPct val="0"/>
              </a:spcBef>
              <a:spcAft>
                <a:spcPct val="0"/>
              </a:spcAft>
              <a:buClrTx/>
              <a:buSzTx/>
              <a:buNone/>
              <a:tabLst>
                <a:tab pos="914400" algn="l"/>
              </a:tabLst>
            </a:pPr>
            <a:r>
              <a:rPr lang="en-US" altLang="en-US" sz="2400" dirty="0" smtClean="0">
                <a:latin typeface="Times New Roman" panose="02020603050405020304" pitchFamily="18" charset="0"/>
                <a:ea typeface="Calibri" panose="020F0502020204030204" pitchFamily="34" charset="0"/>
                <a:cs typeface="Times New Roman" panose="02020603050405020304" pitchFamily="18" charset="0"/>
              </a:rPr>
              <a:t>Teachers </a:t>
            </a:r>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and administrators at each site will address the following aspects as they prepare to implement the </a:t>
            </a:r>
            <a:r>
              <a:rPr lang="en-US" alt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2400" b="1" dirty="0" err="1" smtClean="0">
                <a:latin typeface="Times New Roman" panose="02020603050405020304" pitchFamily="18" charset="0"/>
                <a:ea typeface="Calibri" panose="020F0502020204030204" pitchFamily="34" charset="0"/>
                <a:cs typeface="Times New Roman" panose="02020603050405020304" pitchFamily="18" charset="0"/>
              </a:rPr>
              <a:t>iLearn@Home</a:t>
            </a:r>
            <a:r>
              <a:rPr lang="en-US" alt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plan:  </a:t>
            </a:r>
          </a:p>
          <a:p>
            <a:pPr marL="0" lvl="0" indent="0" defTabSz="914400" eaLnBrk="0" fontAlgn="base" hangingPunct="0">
              <a:spcBef>
                <a:spcPct val="0"/>
              </a:spcBef>
              <a:spcAft>
                <a:spcPct val="0"/>
              </a:spcAft>
              <a:buClrTx/>
              <a:buSzTx/>
              <a:buNone/>
              <a:tabLst>
                <a:tab pos="914400" algn="l"/>
              </a:tabLst>
            </a:pPr>
            <a:endParaRPr lang="en-US" altLang="en-US" sz="2400" dirty="0"/>
          </a:p>
          <a:p>
            <a:pPr defTabSz="914400" eaLnBrk="0" fontAlgn="base" hangingPunct="0">
              <a:spcBef>
                <a:spcPct val="0"/>
              </a:spcBef>
              <a:spcAft>
                <a:spcPct val="0"/>
              </a:spcAft>
              <a:buClrTx/>
              <a:buSzTx/>
              <a:tabLst>
                <a:tab pos="914400" algn="l"/>
              </a:tabLst>
            </a:pPr>
            <a:r>
              <a:rPr lang="en-US" altLang="en-US" b="1" dirty="0">
                <a:latin typeface="Times New Roman" panose="02020603050405020304" pitchFamily="18" charset="0"/>
                <a:ea typeface="Calibri" panose="020F0502020204030204" pitchFamily="34" charset="0"/>
                <a:cs typeface="Times New Roman" panose="02020603050405020304" pitchFamily="18" charset="0"/>
              </a:rPr>
              <a:t>Remember many teachers have already been doing similar work </a:t>
            </a:r>
            <a:r>
              <a:rPr lang="en-US" altLang="en-US" dirty="0">
                <a:latin typeface="Times New Roman" panose="02020603050405020304" pitchFamily="18" charset="0"/>
                <a:ea typeface="Calibri" panose="020F0502020204030204" pitchFamily="34" charset="0"/>
                <a:cs typeface="Times New Roman" panose="02020603050405020304" pitchFamily="18" charset="0"/>
              </a:rPr>
              <a:t>on snow days (reading work sent home; next lesson in math; AP work;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etc</a:t>
            </a:r>
            <a:r>
              <a:rPr lang="en-US" altLang="en-US" dirty="0">
                <a:latin typeface="Times New Roman" panose="02020603050405020304" pitchFamily="18" charset="0"/>
                <a:ea typeface="Calibri" panose="020F0502020204030204" pitchFamily="34" charset="0"/>
                <a:cs typeface="Times New Roman" panose="02020603050405020304" pitchFamily="18" charset="0"/>
              </a:rPr>
              <a:t>)</a:t>
            </a:r>
          </a:p>
          <a:p>
            <a:pPr defTabSz="914400" eaLnBrk="0" fontAlgn="base" hangingPunct="0">
              <a:spcBef>
                <a:spcPct val="0"/>
              </a:spcBef>
              <a:spcAft>
                <a:spcPct val="0"/>
              </a:spcAft>
              <a:buClrTx/>
              <a:buSzTx/>
              <a:tabLst>
                <a:tab pos="914400" algn="l"/>
              </a:tabLst>
            </a:pPr>
            <a:endParaRPr lang="en-US" altLang="en-US" sz="1100" dirty="0" smtClean="0">
              <a:latin typeface="Times New Roman" panose="02020603050405020304" pitchFamily="18" charset="0"/>
              <a:ea typeface="Calibri" panose="020F0502020204030204" pitchFamily="34" charset="0"/>
              <a:cs typeface="Times New Roman" panose="02020603050405020304" pitchFamily="18" charset="0"/>
            </a:endParaRPr>
          </a:p>
          <a:p>
            <a:pPr defTabSz="914400" eaLnBrk="0" fontAlgn="base" hangingPunct="0">
              <a:spcBef>
                <a:spcPct val="0"/>
              </a:spcBef>
              <a:spcAft>
                <a:spcPct val="0"/>
              </a:spcAft>
              <a:buClrTx/>
              <a:buSzTx/>
              <a:tabLst>
                <a:tab pos="914400" algn="l"/>
              </a:tabLst>
            </a:pP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Schools </a:t>
            </a:r>
            <a:r>
              <a:rPr lang="en-US" altLang="en-US" dirty="0">
                <a:latin typeface="Times New Roman" panose="02020603050405020304" pitchFamily="18" charset="0"/>
                <a:ea typeface="Calibri" panose="020F0502020204030204" pitchFamily="34" charset="0"/>
                <a:cs typeface="Times New Roman" panose="02020603050405020304" pitchFamily="18" charset="0"/>
              </a:rPr>
              <a:t>will report on the </a:t>
            </a: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scope </a:t>
            </a:r>
            <a:r>
              <a:rPr lang="en-US" altLang="en-US" dirty="0">
                <a:latin typeface="Times New Roman" panose="02020603050405020304" pitchFamily="18" charset="0"/>
                <a:ea typeface="Calibri" panose="020F0502020204030204" pitchFamily="34" charset="0"/>
                <a:cs typeface="Times New Roman" panose="02020603050405020304" pitchFamily="18" charset="0"/>
              </a:rPr>
              <a:t>of the work from Nov 2nd and additional resources needed to complete the work</a:t>
            </a: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   Google Form – “</a:t>
            </a:r>
            <a:r>
              <a:rPr lang="en-US" altLang="en-US" b="1" dirty="0" err="1" smtClean="0">
                <a:latin typeface="Times New Roman" panose="02020603050405020304" pitchFamily="18" charset="0"/>
                <a:ea typeface="Calibri" panose="020F0502020204030204" pitchFamily="34" charset="0"/>
                <a:cs typeface="Times New Roman" panose="02020603050405020304" pitchFamily="18" charset="0"/>
              </a:rPr>
              <a:t>iLearn@Home</a:t>
            </a:r>
            <a:r>
              <a:rPr lang="en-US" altLang="en-US"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altLang="en-US" b="1" dirty="0">
                <a:latin typeface="Times New Roman" panose="02020603050405020304" pitchFamily="18" charset="0"/>
                <a:ea typeface="Calibri" panose="020F0502020204030204" pitchFamily="34" charset="0"/>
                <a:cs typeface="Times New Roman" panose="02020603050405020304" pitchFamily="18" charset="0"/>
              </a:rPr>
              <a:t>Next </a:t>
            </a:r>
            <a:r>
              <a:rPr lang="en-US" altLang="en-US" b="1" dirty="0" smtClean="0">
                <a:latin typeface="Times New Roman" panose="02020603050405020304" pitchFamily="18" charset="0"/>
                <a:ea typeface="Calibri" panose="020F0502020204030204" pitchFamily="34" charset="0"/>
                <a:cs typeface="Times New Roman" panose="02020603050405020304" pitchFamily="18" charset="0"/>
              </a:rPr>
              <a:t>Steps</a:t>
            </a: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 – one submission per school</a:t>
            </a:r>
          </a:p>
          <a:p>
            <a:pPr lvl="1" defTabSz="914400" eaLnBrk="0" fontAlgn="base" hangingPunct="0">
              <a:spcBef>
                <a:spcPct val="0"/>
              </a:spcBef>
              <a:spcAft>
                <a:spcPct val="0"/>
              </a:spcAft>
              <a:buClrTx/>
              <a:buSzTx/>
              <a:tabLst>
                <a:tab pos="914400" algn="l"/>
              </a:tabLst>
            </a:pP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Answer the “questions to address” for planning to ensure the various aspects are covered in your plan.</a:t>
            </a:r>
          </a:p>
          <a:p>
            <a:pPr marL="0" indent="0" defTabSz="914400" eaLnBrk="0" fontAlgn="base" hangingPunct="0">
              <a:spcBef>
                <a:spcPct val="0"/>
              </a:spcBef>
              <a:spcAft>
                <a:spcPct val="0"/>
              </a:spcAft>
              <a:buClrTx/>
              <a:buSzTx/>
              <a:buNone/>
              <a:tabLst>
                <a:tab pos="914400" algn="l"/>
              </a:tabLst>
            </a:pPr>
            <a:endParaRPr lang="en-US" altLang="en-US" sz="1100" dirty="0">
              <a:latin typeface="Times New Roman" panose="02020603050405020304" pitchFamily="18" charset="0"/>
              <a:ea typeface="Calibri" panose="020F0502020204030204" pitchFamily="34" charset="0"/>
              <a:cs typeface="Times New Roman" panose="02020603050405020304" pitchFamily="18" charset="0"/>
            </a:endParaRPr>
          </a:p>
          <a:p>
            <a:pPr defTabSz="914400" eaLnBrk="0" fontAlgn="base" hangingPunct="0">
              <a:spcBef>
                <a:spcPct val="0"/>
              </a:spcBef>
              <a:spcAft>
                <a:spcPct val="0"/>
              </a:spcAft>
              <a:buClrTx/>
              <a:buSzTx/>
              <a:tabLst>
                <a:tab pos="914400" algn="l"/>
              </a:tabLst>
            </a:pPr>
            <a:r>
              <a:rPr lang="en-US" altLang="en-US" dirty="0">
                <a:latin typeface="Times New Roman" panose="02020603050405020304" pitchFamily="18" charset="0"/>
                <a:ea typeface="Calibri" panose="020F0502020204030204" pitchFamily="34" charset="0"/>
                <a:cs typeface="Times New Roman" panose="02020603050405020304" pitchFamily="18" charset="0"/>
              </a:rPr>
              <a:t>Ultimate </a:t>
            </a: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goal </a:t>
            </a:r>
            <a:r>
              <a:rPr lang="en-US" altLang="en-US" dirty="0">
                <a:latin typeface="Times New Roman" panose="02020603050405020304" pitchFamily="18" charset="0"/>
                <a:ea typeface="Calibri" panose="020F0502020204030204" pitchFamily="34" charset="0"/>
                <a:cs typeface="Times New Roman" panose="02020603050405020304" pitchFamily="18" charset="0"/>
              </a:rPr>
              <a:t>is for completion of all required components, materials prepped, and communication systems established prior to Christmas Break.   With this completed, district will be prepare for implementation if needed beginning second semester.</a:t>
            </a:r>
          </a:p>
        </p:txBody>
      </p:sp>
    </p:spTree>
    <p:extLst>
      <p:ext uri="{BB962C8B-B14F-4D97-AF65-F5344CB8AC3E}">
        <p14:creationId xmlns:p14="http://schemas.microsoft.com/office/powerpoint/2010/main" val="74984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p:spPr>
        <p:txBody>
          <a:bodyPr/>
          <a:lstStyle/>
          <a:p>
            <a:r>
              <a:rPr lang="en-US" dirty="0" smtClean="0"/>
              <a:t>Key timelines for </a:t>
            </a:r>
            <a:r>
              <a:rPr lang="en-US" b="1" dirty="0"/>
              <a:t>“</a:t>
            </a:r>
            <a:r>
              <a:rPr lang="en-US" b="1" dirty="0" err="1" smtClean="0"/>
              <a:t>iLearn@Home</a:t>
            </a:r>
            <a:r>
              <a:rPr lang="en-US" b="1" dirty="0"/>
              <a:t>”</a:t>
            </a:r>
            <a:endParaRPr lang="en-US" dirty="0"/>
          </a:p>
        </p:txBody>
      </p:sp>
      <p:pic>
        <p:nvPicPr>
          <p:cNvPr id="23" name="Picture 22"/>
          <p:cNvPicPr>
            <a:picLocks noChangeAspect="1"/>
          </p:cNvPicPr>
          <p:nvPr/>
        </p:nvPicPr>
        <p:blipFill>
          <a:blip r:embed="rId2"/>
          <a:stretch>
            <a:fillRect/>
          </a:stretch>
        </p:blipFill>
        <p:spPr>
          <a:xfrm>
            <a:off x="646111" y="1853248"/>
            <a:ext cx="10712008" cy="2878296"/>
          </a:xfrm>
          <a:prstGeom prst="rect">
            <a:avLst/>
          </a:prstGeom>
        </p:spPr>
      </p:pic>
    </p:spTree>
    <p:extLst>
      <p:ext uri="{BB962C8B-B14F-4D97-AF65-F5344CB8AC3E}">
        <p14:creationId xmlns:p14="http://schemas.microsoft.com/office/powerpoint/2010/main" val="13456525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84</TotalTime>
  <Words>1127</Words>
  <Application>Microsoft Office PowerPoint</Application>
  <PresentationFormat>Widescreen</PresentationFormat>
  <Paragraphs>86</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Cambria</vt:lpstr>
      <vt:lpstr>Century Gothic</vt:lpstr>
      <vt:lpstr>Helvetica</vt:lpstr>
      <vt:lpstr>Times New Roman</vt:lpstr>
      <vt:lpstr>Wingdings</vt:lpstr>
      <vt:lpstr>Wingdings 3</vt:lpstr>
      <vt:lpstr>Ion</vt:lpstr>
      <vt:lpstr>“iLearn@Home” </vt:lpstr>
      <vt:lpstr>November 2, 2016 Initial Planning for Lesson Development</vt:lpstr>
      <vt:lpstr>“iLearn@Home” Barren County Non-traditional Learning plan  </vt:lpstr>
      <vt:lpstr>“iLearn@Home” Overview</vt:lpstr>
      <vt:lpstr>“iLearn@Home” Overview</vt:lpstr>
      <vt:lpstr>Key Tasks for Nov 2nd Barren County Staff Contract Day</vt:lpstr>
      <vt:lpstr>Key Tasks for Nov 2nd Barren County Staff Contract Day</vt:lpstr>
      <vt:lpstr>Key Tasks for Nov 2nd Barren County Staff Contract Day</vt:lpstr>
      <vt:lpstr>Key timelines for “iLearn@Home”</vt:lpstr>
      <vt:lpstr>Considerations for Consistency</vt:lpstr>
      <vt:lpstr>Example &amp; Resources</vt:lpstr>
    </vt:vector>
  </TitlesOfParts>
  <Company>Barren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“iLearn @ Home”</dc:title>
  <dc:creator>Harper, Scott</dc:creator>
  <cp:lastModifiedBy>Harper, Scott</cp:lastModifiedBy>
  <cp:revision>13</cp:revision>
  <dcterms:created xsi:type="dcterms:W3CDTF">2015-10-28T03:12:25Z</dcterms:created>
  <dcterms:modified xsi:type="dcterms:W3CDTF">2015-10-30T20:53:31Z</dcterms:modified>
</cp:coreProperties>
</file>